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76"/>
  </p:notesMasterIdLst>
  <p:sldIdLst>
    <p:sldId id="634" r:id="rId3"/>
    <p:sldId id="458" r:id="rId4"/>
    <p:sldId id="545" r:id="rId5"/>
    <p:sldId id="635" r:id="rId6"/>
    <p:sldId id="636" r:id="rId7"/>
    <p:sldId id="637" r:id="rId8"/>
    <p:sldId id="651" r:id="rId9"/>
    <p:sldId id="587" r:id="rId10"/>
    <p:sldId id="588" r:id="rId11"/>
    <p:sldId id="625" r:id="rId12"/>
    <p:sldId id="589" r:id="rId13"/>
    <p:sldId id="590" r:id="rId14"/>
    <p:sldId id="591" r:id="rId15"/>
    <p:sldId id="592" r:id="rId16"/>
    <p:sldId id="593" r:id="rId17"/>
    <p:sldId id="626" r:id="rId18"/>
    <p:sldId id="596" r:id="rId19"/>
    <p:sldId id="638" r:id="rId20"/>
    <p:sldId id="600" r:id="rId21"/>
    <p:sldId id="639" r:id="rId22"/>
    <p:sldId id="640" r:id="rId23"/>
    <p:sldId id="641" r:id="rId24"/>
    <p:sldId id="620" r:id="rId25"/>
    <p:sldId id="642" r:id="rId26"/>
    <p:sldId id="643" r:id="rId27"/>
    <p:sldId id="603" r:id="rId28"/>
    <p:sldId id="633" r:id="rId29"/>
    <p:sldId id="648" r:id="rId30"/>
    <p:sldId id="644" r:id="rId31"/>
    <p:sldId id="645" r:id="rId32"/>
    <p:sldId id="646" r:id="rId33"/>
    <p:sldId id="647" r:id="rId34"/>
    <p:sldId id="629" r:id="rId35"/>
    <p:sldId id="630" r:id="rId36"/>
    <p:sldId id="604" r:id="rId37"/>
    <p:sldId id="649" r:id="rId38"/>
    <p:sldId id="650" r:id="rId39"/>
    <p:sldId id="624" r:id="rId40"/>
    <p:sldId id="544" r:id="rId41"/>
    <p:sldId id="398" r:id="rId42"/>
    <p:sldId id="397" r:id="rId43"/>
    <p:sldId id="466" r:id="rId44"/>
    <p:sldId id="533" r:id="rId45"/>
    <p:sldId id="470" r:id="rId46"/>
    <p:sldId id="653" r:id="rId47"/>
    <p:sldId id="474" r:id="rId48"/>
    <p:sldId id="516" r:id="rId49"/>
    <p:sldId id="475" r:id="rId50"/>
    <p:sldId id="468" r:id="rId51"/>
    <p:sldId id="467" r:id="rId52"/>
    <p:sldId id="514" r:id="rId53"/>
    <p:sldId id="419" r:id="rId54"/>
    <p:sldId id="478" r:id="rId55"/>
    <p:sldId id="517" r:id="rId56"/>
    <p:sldId id="318" r:id="rId57"/>
    <p:sldId id="319" r:id="rId58"/>
    <p:sldId id="654" r:id="rId59"/>
    <p:sldId id="655" r:id="rId60"/>
    <p:sldId id="480" r:id="rId61"/>
    <p:sldId id="520" r:id="rId62"/>
    <p:sldId id="484" r:id="rId63"/>
    <p:sldId id="518" r:id="rId64"/>
    <p:sldId id="486" r:id="rId65"/>
    <p:sldId id="487" r:id="rId66"/>
    <p:sldId id="482" r:id="rId67"/>
    <p:sldId id="656" r:id="rId68"/>
    <p:sldId id="658" r:id="rId69"/>
    <p:sldId id="659" r:id="rId70"/>
    <p:sldId id="500" r:id="rId71"/>
    <p:sldId id="525" r:id="rId72"/>
    <p:sldId id="501" r:id="rId73"/>
    <p:sldId id="657" r:id="rId74"/>
    <p:sldId id="512" r:id="rId7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895" autoAdjust="0"/>
  </p:normalViewPr>
  <p:slideViewPr>
    <p:cSldViewPr>
      <p:cViewPr varScale="1">
        <p:scale>
          <a:sx n="96" d="100"/>
          <a:sy n="96" d="100"/>
        </p:scale>
        <p:origin x="1152"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3/28/2024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popular because it’s powerful – we’ve already seen examples of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55270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close this back door, but time and treatment are perfectly correlated – based on a certain time period, you are either treated or not. ITS designs used to be popular in the good </a:t>
            </a:r>
            <a:r>
              <a:rPr lang="en-US" dirty="0" err="1"/>
              <a:t>ol</a:t>
            </a:r>
            <a:r>
              <a:rPr lang="en-US" dirty="0"/>
              <a:t>’ days of the Wild West of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980289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close this back door, but time and treatment are perfectly correlated – based on a certain time period, you are either treated or not. ITS designs used to be popular in the good </a:t>
            </a:r>
            <a:r>
              <a:rPr lang="en-US" dirty="0" err="1"/>
              <a:t>ol</a:t>
            </a:r>
            <a:r>
              <a:rPr lang="en-US" dirty="0"/>
              <a:t>’ days of the Wild West of research. Nick HK also calls these “event studies” and has a whole chapter on them, but that’s not how we’re going to use the terminology here (nor will we focus on those; biostats calls them “statistical process control”)</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02080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are two open back doors!</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182238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is the “differences” and step 2 is the “difference” of those differences</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387844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9500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620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613938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are the groups identified? Census data – cohabitating and married couples. Use “sexual minority” to capture same-sex + sexual fluidity.</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727660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94546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do it, need design-based methods (two groups just aren’t comparable)</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655885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their graphs aren’t great</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628708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their graphs aren’t great</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06323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the effects on the board</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16891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Depression and anxiety</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052665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Depression and anxiety</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437146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Our goal is to use variation in control group to represent all non-treatment changes in the treated group – hence, the variations need to match! You will have to defend the parallel trends assumption in your story, not by a statistical test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806746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Note: no standard errors here?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70749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Regression coefficients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068274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Note: no standard errors here?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419431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422202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Note: no standard errors here?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267851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Note: no standard errors here?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285485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Note: no standard errors here?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4003836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What effect is shown in red? What would the DID estimator return? What is the sign of the bias?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1171677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What effect is shown in red? What would the DID estimator return? What is the sign of the bias?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194550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560080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you think?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089867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you think?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50326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023738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think they did a super good job dealing with this. Their limitations are all “fake” limitations.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4514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404149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714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focused on the backdoor criterion – can we close paths that stand in our way? Matching and controlling for covariates are two primary approaches.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976626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dag</a:t>
            </a:r>
            <a:r>
              <a:rPr lang="en-US" dirty="0"/>
              <a:t> cannot be addressed fully with a back-door approach (how do we ever measure ability)? The front door finds an instrument M such that there is no back door between education and M, and education blocks the only open back-door between M and wage (ability). This is an open door! Example of M: quarter of birth (Angrist and Kreuger, 1991). M goes behind education and connects to it.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8228119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frozen in our house these days, so I want this playing in all of our heads.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031818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to know what’s the effect of shortening waiting times for transplants on positive outcomes. We can’t randomize this (why?)</a:t>
            </a:r>
          </a:p>
          <a:p>
            <a:r>
              <a:rPr lang="en-US" dirty="0"/>
              <a:t>But we also can’t just use observational data in a simple regression (why? – selection! patients who are more likely to have poor outcomes may also have different waiting times)</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230424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selection – note that not all of these confounders are things we can deal with.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7698766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Exogenous variables: age, demographics. What about education? Whether or not you need a transplant in the first place? This starts to become a gray area quickly.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925015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are almost surely endogenous: health outcomes, decision to seek care, etc. (any y of interest also)</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584559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health knowledge out of the error term could make decision to seek care an exogenous variable – but how do we measure that? But not all back doors can be closed! Without perfect data or randomization, we can’t make everything exogenous by shutting down a backdoor.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614238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an experiment, we generate variation (random assignment) and then just isolate the part of the treatment driven by that random variation (we compare across treatment and control groups). IV does the same, except isolating the part of the treatment driven by quasi-random, natural circumstances –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996572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18776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Illinois, 1990-2000</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First condition is called relevance; second and third are validity – essentially that there are no open back doors of Z</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728058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Another way to think about it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065056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first about just a random number generator. If that generator is used to assign treatment, then assumption 1 holds. If that random number isn’t used for anything else, then Z only affects Y through X (it doesn’t determine your pickiness or your age).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523725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want a variable like a random number generator. this is kind of the </a:t>
            </a:r>
            <a:r>
              <a:rPr lang="en-US" i="1" dirty="0">
                <a:cs typeface="Calibri"/>
              </a:rPr>
              <a:t>opposite </a:t>
            </a:r>
            <a:r>
              <a:rPr lang="en-US" dirty="0">
                <a:cs typeface="Calibri"/>
              </a:rPr>
              <a:t>of controlling for a variable: when we control for W, we use W to explain X and Y and remove those parts (to close a back door). But here, we are going to use Z as an instrument and remove the </a:t>
            </a:r>
            <a:r>
              <a:rPr lang="en-US" u="sng" dirty="0">
                <a:cs typeface="Calibri"/>
              </a:rPr>
              <a:t>unexplained </a:t>
            </a:r>
            <a:r>
              <a:rPr lang="en-US" dirty="0">
                <a:cs typeface="Calibri"/>
              </a:rPr>
              <a:t>parts. </a:t>
            </a:r>
            <a:endParaRPr lang="en-US" u="sng" dirty="0">
              <a:cs typeface="Calibri"/>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9999636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Another way to think about it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28679040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Eta is total number of children, c is the particular case-manager. Can be binary (based on median) or continuous.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6755140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DAG of an IV setup</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2977718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6365880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have to talk about what an F stat is and how it relates to a t stat. See Felton and Stewart for what a weak IV can do, but basically exacerbates three problems: identification bias (parameter isn’t centered around truth), estimation bias (2SLS is “contaminated” by the confounding inherent in OLS, so 2SLS estimator gets “pulled” towards OLS estimator and away from truth), and Type M-error (publication bias – you have to have a super strong effect to have it show up significant with a weak IV; then, since insignificant estimates don’t get published, looking only at published work convinces you that the effect is *much* stronger than it really is)</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534126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17704588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 + random assignment</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4619745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41950106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you can see why we need </a:t>
            </a:r>
            <a:r>
              <a:rPr lang="en-US" b="1" dirty="0">
                <a:cs typeface="Calibri"/>
              </a:rPr>
              <a:t>relevance </a:t>
            </a:r>
            <a:r>
              <a:rPr lang="en-US" dirty="0">
                <a:cs typeface="Calibri"/>
              </a:rPr>
              <a:t>condition; if </a:t>
            </a:r>
            <a:r>
              <a:rPr lang="en-US" dirty="0" err="1">
                <a:cs typeface="Calibri"/>
              </a:rPr>
              <a:t>Cov</a:t>
            </a:r>
            <a:r>
              <a:rPr lang="en-US" dirty="0">
                <a:cs typeface="Calibri"/>
              </a:rPr>
              <a:t>(</a:t>
            </a:r>
            <a:r>
              <a:rPr lang="en-US" dirty="0" err="1">
                <a:cs typeface="Calibri"/>
              </a:rPr>
              <a:t>z,x</a:t>
            </a:r>
            <a:r>
              <a:rPr lang="en-US" dirty="0">
                <a:cs typeface="Calibri"/>
              </a:rPr>
              <a:t>) = 0, then the 2sls doesn't return anything useful. </a:t>
            </a:r>
            <a:r>
              <a:rPr lang="en-US" b="1" dirty="0">
                <a:cs typeface="Calibri"/>
              </a:rPr>
              <a:t>Even if </a:t>
            </a:r>
            <a:r>
              <a:rPr lang="en-US" b="1" dirty="0" err="1">
                <a:cs typeface="Calibri"/>
              </a:rPr>
              <a:t>cov</a:t>
            </a:r>
            <a:r>
              <a:rPr lang="en-US" b="1" dirty="0">
                <a:cs typeface="Calibri"/>
              </a:rPr>
              <a:t> is small, we have problems (we'll return to this). </a:t>
            </a: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650579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this?</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166349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this?</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25283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this?</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6579782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visualization of a LATE for a specific type of IV regression (fuzzy RDD, will do next semester). LATEs are just weighted ATEs that tell you something about a specific subset of the population (not the full pop)</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3351743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256890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71508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051809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what did you like about the paper? What was confusing for you?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3031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most useful when looking at regional market differences in health questions. </a:t>
            </a:r>
          </a:p>
        </p:txBody>
      </p:sp>
      <p:sp>
        <p:nvSpPr>
          <p:cNvPr id="4" name="Slide Number Placeholder 3"/>
          <p:cNvSpPr>
            <a:spLocks noGrp="1"/>
          </p:cNvSpPr>
          <p:nvPr>
            <p:ph type="sldNum" sz="quarter" idx="5"/>
          </p:nvPr>
        </p:nvSpPr>
        <p:spPr/>
        <p:txBody>
          <a:bodyPr/>
          <a:lstStyle/>
          <a:p>
            <a:fld id="{3298C5B2-5D6B-2949-9D6C-64FEDA8AB56A}" type="slidenum">
              <a:rPr lang="en-US" smtClean="0"/>
              <a:t>73</a:t>
            </a:fld>
            <a:endParaRPr lang="en-US"/>
          </a:p>
        </p:txBody>
      </p:sp>
    </p:spTree>
    <p:extLst>
      <p:ext uri="{BB962C8B-B14F-4D97-AF65-F5344CB8AC3E}">
        <p14:creationId xmlns:p14="http://schemas.microsoft.com/office/powerpoint/2010/main" val="2032646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we can’t do an RCT, but we can use things that have happened in real world! We’ve been using 1 this whole time</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61868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add a second dimension – time.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166364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4481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900873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26250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868559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03970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4191428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437737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6645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469857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235602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73568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3/28/2024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3/28/2024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137091352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11: Design-based Inference</a:t>
            </a:r>
          </a:p>
          <a:p>
            <a:r>
              <a:rPr lang="en-US" sz="2400" dirty="0"/>
              <a:t>April 3,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This Time: Policy Evaluation Exploiting </a:t>
            </a:r>
            <a:r>
              <a:rPr lang="en-US" sz="3600" i="1" dirty="0">
                <a:cs typeface="Times New Roman" panose="02020603050405020304" pitchFamily="18" charset="0"/>
              </a:rPr>
              <a:t>Time</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5D3A29F-8876-ABA5-25FC-7E72E465BB7C}"/>
              </a:ext>
            </a:extLst>
          </p:cNvPr>
          <p:cNvPicPr>
            <a:picLocks noGrp="1" noChangeAspect="1"/>
          </p:cNvPicPr>
          <p:nvPr>
            <p:ph idx="1"/>
          </p:nvPr>
        </p:nvPicPr>
        <p:blipFill>
          <a:blip r:embed="rId3"/>
          <a:stretch>
            <a:fillRect/>
          </a:stretch>
        </p:blipFill>
        <p:spPr>
          <a:xfrm>
            <a:off x="800100" y="1219200"/>
            <a:ext cx="10058400" cy="4886324"/>
          </a:xfrm>
        </p:spPr>
      </p:pic>
    </p:spTree>
    <p:extLst>
      <p:ext uri="{BB962C8B-B14F-4D97-AF65-F5344CB8AC3E}">
        <p14:creationId xmlns:p14="http://schemas.microsoft.com/office/powerpoint/2010/main" val="321187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Policy Evaluation Exploiting </a:t>
            </a:r>
            <a:r>
              <a:rPr lang="en-US" sz="3600" i="1" dirty="0">
                <a:cs typeface="Times New Roman" panose="02020603050405020304" pitchFamily="18" charset="0"/>
              </a:rPr>
              <a:t>Time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14:m>
                  <m:oMath xmlns:m="http://schemas.openxmlformats.org/officeDocument/2006/math">
                    <m:r>
                      <a:rPr lang="en-CA" sz="2400" b="0" i="1" smtClean="0">
                        <a:latin typeface="Cambria Math" panose="02040503050406030204" pitchFamily="18" charset="0"/>
                        <a:cs typeface="Times New Roman" panose="02020603050405020304" pitchFamily="18" charset="0"/>
                      </a:rPr>
                      <m:t>𝑇𝑖𝑚𝑒</m:t>
                    </m:r>
                  </m:oMath>
                </a14:m>
                <a:r>
                  <a:rPr lang="en-US" sz="2400" dirty="0">
                    <a:cs typeface="Times New Roman" panose="02020603050405020304" pitchFamily="18" charset="0"/>
                  </a:rPr>
                  <a:t> is generally an open back-door </a:t>
                </a:r>
                <a:r>
                  <a:rPr lang="en-US" sz="2400" b="1" dirty="0">
                    <a:cs typeface="Times New Roman" panose="02020603050405020304" pitchFamily="18" charset="0"/>
                  </a:rPr>
                  <a:t>you can’t close</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This is the problem of an </a:t>
                </a:r>
                <a:r>
                  <a:rPr lang="en-US" sz="2400" b="1" dirty="0">
                    <a:cs typeface="Times New Roman" panose="02020603050405020304" pitchFamily="18" charset="0"/>
                  </a:rPr>
                  <a:t>interrupted time series design.</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72EA6BE-A1F8-842B-6A24-E3792E4CFC1A}"/>
              </a:ext>
            </a:extLst>
          </p:cNvPr>
          <p:cNvPicPr>
            <a:picLocks noChangeAspect="1"/>
          </p:cNvPicPr>
          <p:nvPr/>
        </p:nvPicPr>
        <p:blipFill>
          <a:blip r:embed="rId4"/>
          <a:stretch>
            <a:fillRect/>
          </a:stretch>
        </p:blipFill>
        <p:spPr>
          <a:xfrm>
            <a:off x="2286000" y="1952366"/>
            <a:ext cx="6525536" cy="1857634"/>
          </a:xfrm>
          <a:prstGeom prst="rect">
            <a:avLst/>
          </a:prstGeom>
        </p:spPr>
      </p:pic>
    </p:spTree>
    <p:extLst>
      <p:ext uri="{BB962C8B-B14F-4D97-AF65-F5344CB8AC3E}">
        <p14:creationId xmlns:p14="http://schemas.microsoft.com/office/powerpoint/2010/main" val="12160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Policy Evaluation Exploiting </a:t>
            </a:r>
            <a:r>
              <a:rPr lang="en-US" sz="3600" i="1" dirty="0">
                <a:cs typeface="Times New Roman" panose="02020603050405020304" pitchFamily="18" charset="0"/>
              </a:rPr>
              <a:t>Time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dirty="0">
                    <a:cs typeface="Times New Roman" panose="02020603050405020304" pitchFamily="18" charset="0"/>
                  </a:rPr>
                  <a:t>The problem with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𝑇𝑖𝑚𝑒</m:t>
                    </m:r>
                  </m:oMath>
                </a14:m>
                <a:r>
                  <a:rPr lang="en-US" sz="2400" dirty="0">
                    <a:cs typeface="Times New Roman" panose="02020603050405020304" pitchFamily="18" charset="0"/>
                  </a:rPr>
                  <a:t> is that it generally is an </a:t>
                </a:r>
                <a:r>
                  <a:rPr lang="en-US" sz="2400" b="1" dirty="0">
                    <a:cs typeface="Times New Roman" panose="02020603050405020304" pitchFamily="18" charset="0"/>
                  </a:rPr>
                  <a:t>can’t</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This is the problem of an </a:t>
                </a:r>
                <a:r>
                  <a:rPr lang="en-US" sz="2400" b="1" dirty="0">
                    <a:cs typeface="Times New Roman" panose="02020603050405020304" pitchFamily="18" charset="0"/>
                  </a:rPr>
                  <a:t>interrupted time series </a:t>
                </a:r>
                <a:r>
                  <a:rPr lang="en-US" sz="2400" b="1" dirty="0" err="1">
                    <a:cs typeface="Times New Roman" panose="02020603050405020304" pitchFamily="18" charset="0"/>
                  </a:rPr>
                  <a:t>desig</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F722F15B-ED9B-6946-9D22-629661188824}"/>
              </a:ext>
            </a:extLst>
          </p:cNvPr>
          <p:cNvPicPr>
            <a:picLocks noChangeAspect="1"/>
          </p:cNvPicPr>
          <p:nvPr/>
        </p:nvPicPr>
        <p:blipFill>
          <a:blip r:embed="rId4"/>
          <a:stretch>
            <a:fillRect/>
          </a:stretch>
        </p:blipFill>
        <p:spPr>
          <a:xfrm>
            <a:off x="1066800" y="1066801"/>
            <a:ext cx="7315200" cy="5596568"/>
          </a:xfrm>
          <a:prstGeom prst="rect">
            <a:avLst/>
          </a:prstGeom>
        </p:spPr>
      </p:pic>
    </p:spTree>
    <p:extLst>
      <p:ext uri="{BB962C8B-B14F-4D97-AF65-F5344CB8AC3E}">
        <p14:creationId xmlns:p14="http://schemas.microsoft.com/office/powerpoint/2010/main" val="1479409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Strategy Behind Difference-in-Differences (DID)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CA" sz="2400" dirty="0">
                <a:cs typeface="Times New Roman" panose="02020603050405020304" pitchFamily="18" charset="0"/>
              </a:rPr>
              <a:t>DID gets around this by bringing in new variation</a:t>
            </a:r>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But wait, shouldn’t this make things worse? </a:t>
            </a:r>
          </a:p>
        </p:txBody>
      </p:sp>
      <p:pic>
        <p:nvPicPr>
          <p:cNvPr id="6" name="Picture 5">
            <a:extLst>
              <a:ext uri="{FF2B5EF4-FFF2-40B4-BE49-F238E27FC236}">
                <a16:creationId xmlns:a16="http://schemas.microsoft.com/office/drawing/2014/main" id="{D46FEDD0-D98D-777B-C4C5-92EC9B58CDE2}"/>
              </a:ext>
            </a:extLst>
          </p:cNvPr>
          <p:cNvPicPr>
            <a:picLocks noChangeAspect="1"/>
          </p:cNvPicPr>
          <p:nvPr/>
        </p:nvPicPr>
        <p:blipFill>
          <a:blip r:embed="rId3"/>
          <a:stretch>
            <a:fillRect/>
          </a:stretch>
        </p:blipFill>
        <p:spPr>
          <a:xfrm>
            <a:off x="2857048" y="1600200"/>
            <a:ext cx="6477904" cy="2648320"/>
          </a:xfrm>
          <a:prstGeom prst="rect">
            <a:avLst/>
          </a:prstGeom>
        </p:spPr>
      </p:pic>
    </p:spTree>
    <p:extLst>
      <p:ext uri="{BB962C8B-B14F-4D97-AF65-F5344CB8AC3E}">
        <p14:creationId xmlns:p14="http://schemas.microsoft.com/office/powerpoint/2010/main" val="1544551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Strategy Behind Difference-in-Differences (DID)</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CA" sz="2400" dirty="0">
                    <a:cs typeface="Times New Roman" panose="02020603050405020304" pitchFamily="18" charset="0"/>
                  </a:rPr>
                  <a:t>DID gets around this by bringing in new variation</a:t>
                </a:r>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Actually, we can now close both back doors: </a:t>
                </a:r>
              </a:p>
              <a:p>
                <a:pPr marL="731520" lvl="1" indent="-457200">
                  <a:buFont typeface="+mj-lt"/>
                  <a:buAutoNum type="arabicPeriod"/>
                </a:pPr>
                <a:r>
                  <a:rPr lang="en-US" sz="2400" dirty="0">
                    <a:cs typeface="Times New Roman" panose="02020603050405020304" pitchFamily="18" charset="0"/>
                  </a:rPr>
                  <a:t>Isolate the </a:t>
                </a:r>
                <a:r>
                  <a:rPr lang="en-US" sz="2400" b="1" dirty="0">
                    <a:cs typeface="Times New Roman" panose="02020603050405020304" pitchFamily="18" charset="0"/>
                  </a:rPr>
                  <a:t>within variation </a:t>
                </a:r>
                <a:r>
                  <a:rPr lang="en-US" sz="2400" dirty="0">
                    <a:cs typeface="Times New Roman" panose="02020603050405020304" pitchFamily="18" charset="0"/>
                  </a:rPr>
                  <a:t>for both the treated group and untreated group. This closes the back door through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𝐺𝑟𝑜𝑢𝑝</m:t>
                    </m:r>
                  </m:oMath>
                </a14:m>
                <a:endParaRPr lang="en-US" sz="2400" dirty="0">
                  <a:cs typeface="Times New Roman" panose="02020603050405020304" pitchFamily="18" charset="0"/>
                </a:endParaRPr>
              </a:p>
              <a:p>
                <a:pPr marL="731520" lvl="1" indent="-457200">
                  <a:buFont typeface="+mj-lt"/>
                  <a:buAutoNum type="arabicPeriod"/>
                </a:pPr>
                <a:r>
                  <a:rPr lang="en-US" sz="2400" dirty="0">
                    <a:cs typeface="Times New Roman" panose="02020603050405020304" pitchFamily="18" charset="0"/>
                  </a:rPr>
                  <a:t>Compare the within variation in the treated group to the within variation in the untreated group. Since both are affected by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𝑇𝑖𝑚𝑒</m:t>
                    </m:r>
                    <m:r>
                      <a:rPr lang="en-CA"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second back door is closed!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r="-1102" b="-1032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46FEDD0-D98D-777B-C4C5-92EC9B58CDE2}"/>
              </a:ext>
            </a:extLst>
          </p:cNvPr>
          <p:cNvPicPr>
            <a:picLocks noChangeAspect="1"/>
          </p:cNvPicPr>
          <p:nvPr/>
        </p:nvPicPr>
        <p:blipFill>
          <a:blip r:embed="rId4"/>
          <a:stretch>
            <a:fillRect/>
          </a:stretch>
        </p:blipFill>
        <p:spPr>
          <a:xfrm>
            <a:off x="2857048" y="1600200"/>
            <a:ext cx="6477904" cy="2648320"/>
          </a:xfrm>
          <a:prstGeom prst="rect">
            <a:avLst/>
          </a:prstGeom>
        </p:spPr>
      </p:pic>
    </p:spTree>
    <p:extLst>
      <p:ext uri="{BB962C8B-B14F-4D97-AF65-F5344CB8AC3E}">
        <p14:creationId xmlns:p14="http://schemas.microsoft.com/office/powerpoint/2010/main" val="398328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Strategy Behind Difference-in-Differences (DID)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CA" sz="2400" dirty="0">
                <a:cs typeface="Times New Roman" panose="02020603050405020304" pitchFamily="18" charset="0"/>
              </a:rPr>
              <a:t>DID gets around this by bringing in new variation</a:t>
            </a:r>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CA" sz="2400" dirty="0">
                <a:cs typeface="Times New Roman" panose="02020603050405020304" pitchFamily="18" charset="0"/>
              </a:rPr>
              <a:t>The basic intuition is simple: </a:t>
            </a:r>
          </a:p>
          <a:p>
            <a:pPr lvl="1"/>
            <a:r>
              <a:rPr lang="en-CA" sz="2400" u="sng" dirty="0">
                <a:solidFill>
                  <a:schemeClr val="accent2">
                    <a:lumMod val="75000"/>
                  </a:schemeClr>
                </a:solidFill>
                <a:cs typeface="Times New Roman" panose="02020603050405020304" pitchFamily="18" charset="0"/>
              </a:rPr>
              <a:t>How much </a:t>
            </a:r>
            <a:r>
              <a:rPr lang="en-CA" sz="2400" i="1" u="sng" dirty="0">
                <a:solidFill>
                  <a:schemeClr val="accent2">
                    <a:lumMod val="75000"/>
                  </a:schemeClr>
                </a:solidFill>
                <a:cs typeface="Times New Roman" panose="02020603050405020304" pitchFamily="18" charset="0"/>
              </a:rPr>
              <a:t>more/less </a:t>
            </a:r>
            <a:r>
              <a:rPr lang="en-CA" sz="2400" u="sng" dirty="0">
                <a:solidFill>
                  <a:schemeClr val="accent2">
                    <a:lumMod val="75000"/>
                  </a:schemeClr>
                </a:solidFill>
                <a:cs typeface="Times New Roman" panose="02020603050405020304" pitchFamily="18" charset="0"/>
              </a:rPr>
              <a:t>did the policy change the treated group’s trajectory compared to a control group’s similarly timed trajectory?</a:t>
            </a:r>
            <a:endParaRPr lang="en-US" sz="2400" u="sng"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D46FEDD0-D98D-777B-C4C5-92EC9B58CDE2}"/>
              </a:ext>
            </a:extLst>
          </p:cNvPr>
          <p:cNvPicPr>
            <a:picLocks noChangeAspect="1"/>
          </p:cNvPicPr>
          <p:nvPr/>
        </p:nvPicPr>
        <p:blipFill>
          <a:blip r:embed="rId3"/>
          <a:stretch>
            <a:fillRect/>
          </a:stretch>
        </p:blipFill>
        <p:spPr>
          <a:xfrm>
            <a:off x="2857048" y="1600200"/>
            <a:ext cx="6477904" cy="2648320"/>
          </a:xfrm>
          <a:prstGeom prst="rect">
            <a:avLst/>
          </a:prstGeom>
        </p:spPr>
      </p:pic>
    </p:spTree>
    <p:extLst>
      <p:ext uri="{BB962C8B-B14F-4D97-AF65-F5344CB8AC3E}">
        <p14:creationId xmlns:p14="http://schemas.microsoft.com/office/powerpoint/2010/main" val="121369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DID in Graph Form</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46FEDD0-D98D-777B-C4C5-92EC9B58CDE2}"/>
              </a:ext>
            </a:extLst>
          </p:cNvPr>
          <p:cNvPicPr>
            <a:picLocks noChangeAspect="1"/>
          </p:cNvPicPr>
          <p:nvPr/>
        </p:nvPicPr>
        <p:blipFill>
          <a:blip r:embed="rId3"/>
          <a:stretch>
            <a:fillRect/>
          </a:stretch>
        </p:blipFill>
        <p:spPr>
          <a:xfrm>
            <a:off x="2857048" y="1600200"/>
            <a:ext cx="6477904" cy="2648320"/>
          </a:xfrm>
          <a:prstGeom prst="rect">
            <a:avLst/>
          </a:prstGeom>
        </p:spPr>
      </p:pic>
      <p:pic>
        <p:nvPicPr>
          <p:cNvPr id="5" name="Content Placeholder 4">
            <a:extLst>
              <a:ext uri="{FF2B5EF4-FFF2-40B4-BE49-F238E27FC236}">
                <a16:creationId xmlns:a16="http://schemas.microsoft.com/office/drawing/2014/main" id="{AC4CFA74-F6F4-07E0-B8D9-6C58B3369561}"/>
              </a:ext>
            </a:extLst>
          </p:cNvPr>
          <p:cNvPicPr>
            <a:picLocks noGrp="1" noChangeAspect="1"/>
          </p:cNvPicPr>
          <p:nvPr>
            <p:ph idx="1"/>
          </p:nvPr>
        </p:nvPicPr>
        <p:blipFill>
          <a:blip r:embed="rId4"/>
          <a:stretch>
            <a:fillRect/>
          </a:stretch>
        </p:blipFill>
        <p:spPr>
          <a:xfrm>
            <a:off x="588380" y="1143000"/>
            <a:ext cx="10058400" cy="4976420"/>
          </a:xfrm>
        </p:spPr>
      </p:pic>
    </p:spTree>
    <p:extLst>
      <p:ext uri="{BB962C8B-B14F-4D97-AF65-F5344CB8AC3E}">
        <p14:creationId xmlns:p14="http://schemas.microsoft.com/office/powerpoint/2010/main" val="158325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Working Example: Same-Sex Marriage Legalization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4419599"/>
            <a:ext cx="9939190" cy="1788589"/>
          </a:xfrm>
        </p:spPr>
        <p:txBody>
          <a:bodyPr>
            <a:noAutofit/>
          </a:bodyPr>
          <a:lstStyle/>
          <a:p>
            <a:r>
              <a:rPr lang="en-US" sz="2400" dirty="0">
                <a:cs typeface="Times New Roman" panose="02020603050405020304" pitchFamily="18" charset="0"/>
              </a:rPr>
              <a:t>What’s the motivation? Why focus on this problem?</a:t>
            </a:r>
          </a:p>
          <a:p>
            <a:r>
              <a:rPr lang="en-US" sz="2400" dirty="0">
                <a:cs typeface="Times New Roman" panose="02020603050405020304" pitchFamily="18" charset="0"/>
              </a:rPr>
              <a:t>What are the hypotheses? </a:t>
            </a:r>
          </a:p>
        </p:txBody>
      </p:sp>
      <p:pic>
        <p:nvPicPr>
          <p:cNvPr id="5" name="Picture 4">
            <a:extLst>
              <a:ext uri="{FF2B5EF4-FFF2-40B4-BE49-F238E27FC236}">
                <a16:creationId xmlns:a16="http://schemas.microsoft.com/office/drawing/2014/main" id="{686F54D2-0F2B-13AB-7C9F-0452E294EB1E}"/>
              </a:ext>
            </a:extLst>
          </p:cNvPr>
          <p:cNvPicPr>
            <a:picLocks noChangeAspect="1"/>
          </p:cNvPicPr>
          <p:nvPr/>
        </p:nvPicPr>
        <p:blipFill>
          <a:blip r:embed="rId3"/>
          <a:stretch>
            <a:fillRect/>
          </a:stretch>
        </p:blipFill>
        <p:spPr>
          <a:xfrm>
            <a:off x="685800" y="939041"/>
            <a:ext cx="6658904" cy="3277057"/>
          </a:xfrm>
          <a:prstGeom prst="rect">
            <a:avLst/>
          </a:prstGeom>
        </p:spPr>
      </p:pic>
    </p:spTree>
    <p:extLst>
      <p:ext uri="{BB962C8B-B14F-4D97-AF65-F5344CB8AC3E}">
        <p14:creationId xmlns:p14="http://schemas.microsoft.com/office/powerpoint/2010/main" val="67366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Working Example: Same-Sex Marriage Legalization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4419599"/>
            <a:ext cx="9939190" cy="1788589"/>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Who are the groups? What are the time periods? </a:t>
            </a:r>
          </a:p>
          <a:p>
            <a:r>
              <a:rPr lang="en-US" sz="2400" dirty="0">
                <a:cs typeface="Times New Roman" panose="02020603050405020304" pitchFamily="18" charset="0"/>
              </a:rPr>
              <a:t>Does it matter that these two groups look different for this outcome? </a:t>
            </a: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686F54D2-0F2B-13AB-7C9F-0452E294EB1E}"/>
              </a:ext>
            </a:extLst>
          </p:cNvPr>
          <p:cNvPicPr>
            <a:picLocks noChangeAspect="1"/>
          </p:cNvPicPr>
          <p:nvPr/>
        </p:nvPicPr>
        <p:blipFill>
          <a:blip r:embed="rId3"/>
          <a:stretch>
            <a:fillRect/>
          </a:stretch>
        </p:blipFill>
        <p:spPr>
          <a:xfrm>
            <a:off x="685800" y="939041"/>
            <a:ext cx="6658904" cy="3277057"/>
          </a:xfrm>
          <a:prstGeom prst="rect">
            <a:avLst/>
          </a:prstGeom>
        </p:spPr>
      </p:pic>
    </p:spTree>
    <p:extLst>
      <p:ext uri="{BB962C8B-B14F-4D97-AF65-F5344CB8AC3E}">
        <p14:creationId xmlns:p14="http://schemas.microsoft.com/office/powerpoint/2010/main" val="28761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Working Example: Same-Sex Marriage Legalization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dirty="0">
                <a:cs typeface="Times New Roman" panose="02020603050405020304" pitchFamily="18" charset="0"/>
              </a:rPr>
              <a:t>What could be wrong with an interrupted time series in this context? </a:t>
            </a:r>
          </a:p>
          <a:p>
            <a:r>
              <a:rPr lang="en-US" sz="2400" dirty="0">
                <a:cs typeface="Times New Roman" panose="02020603050405020304" pitchFamily="18" charset="0"/>
              </a:rPr>
              <a:t>(Why do we need a control?)</a:t>
            </a:r>
          </a:p>
        </p:txBody>
      </p:sp>
    </p:spTree>
    <p:extLst>
      <p:ext uri="{BB962C8B-B14F-4D97-AF65-F5344CB8AC3E}">
        <p14:creationId xmlns:p14="http://schemas.microsoft.com/office/powerpoint/2010/main" val="3778363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Survival Analysis</a:t>
            </a:r>
          </a:p>
          <a:p>
            <a:r>
              <a:rPr lang="en-US" sz="2800" dirty="0"/>
              <a:t>Mixed Methods approaches</a:t>
            </a:r>
          </a:p>
          <a:p>
            <a:r>
              <a:rPr lang="en-US" sz="2800" dirty="0"/>
              <a:t>All of this so far: model-based inference!</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Design-based inference – randomness in the wild</a:t>
            </a:r>
          </a:p>
          <a:p>
            <a:r>
              <a:rPr lang="en-US" sz="2800" dirty="0"/>
              <a:t>Differences-in-differences</a:t>
            </a:r>
          </a:p>
          <a:p>
            <a:r>
              <a:rPr lang="en-US" sz="2800" dirty="0"/>
              <a:t>Instrumental variables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Working Example: Same-Sex Marriage Legalization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143001"/>
            <a:ext cx="9939190" cy="50651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Balance – what does this mean for model-based inference? </a:t>
            </a:r>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855B57B3-1C9B-0BE9-982B-BBEF53E00F3B}"/>
              </a:ext>
            </a:extLst>
          </p:cNvPr>
          <p:cNvPicPr>
            <a:picLocks noChangeAspect="1"/>
          </p:cNvPicPr>
          <p:nvPr/>
        </p:nvPicPr>
        <p:blipFill>
          <a:blip r:embed="rId3"/>
          <a:stretch>
            <a:fillRect/>
          </a:stretch>
        </p:blipFill>
        <p:spPr>
          <a:xfrm>
            <a:off x="152400" y="1748657"/>
            <a:ext cx="10668000" cy="4194943"/>
          </a:xfrm>
          <a:prstGeom prst="rect">
            <a:avLst/>
          </a:prstGeom>
        </p:spPr>
      </p:pic>
    </p:spTree>
    <p:extLst>
      <p:ext uri="{BB962C8B-B14F-4D97-AF65-F5344CB8AC3E}">
        <p14:creationId xmlns:p14="http://schemas.microsoft.com/office/powerpoint/2010/main" val="2980379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Working Example: Same-Sex Marriage Legalization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143001"/>
            <a:ext cx="9939190" cy="50651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Differences in level outcomes: Depression</a:t>
            </a:r>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86E51E48-58DF-3287-E4B4-A4E415DBC7F9}"/>
              </a:ext>
            </a:extLst>
          </p:cNvPr>
          <p:cNvPicPr>
            <a:picLocks noChangeAspect="1"/>
          </p:cNvPicPr>
          <p:nvPr/>
        </p:nvPicPr>
        <p:blipFill rotWithShape="1">
          <a:blip r:embed="rId3"/>
          <a:srcRect t="10088" r="66671"/>
          <a:stretch/>
        </p:blipFill>
        <p:spPr>
          <a:xfrm>
            <a:off x="762000" y="1635244"/>
            <a:ext cx="2667000" cy="4753714"/>
          </a:xfrm>
          <a:prstGeom prst="rect">
            <a:avLst/>
          </a:prstGeom>
        </p:spPr>
      </p:pic>
      <p:pic>
        <p:nvPicPr>
          <p:cNvPr id="8" name="Picture 7">
            <a:extLst>
              <a:ext uri="{FF2B5EF4-FFF2-40B4-BE49-F238E27FC236}">
                <a16:creationId xmlns:a16="http://schemas.microsoft.com/office/drawing/2014/main" id="{B4484BCA-0DBC-E115-4410-CFD9CF3A08D0}"/>
              </a:ext>
            </a:extLst>
          </p:cNvPr>
          <p:cNvPicPr>
            <a:picLocks noChangeAspect="1"/>
          </p:cNvPicPr>
          <p:nvPr/>
        </p:nvPicPr>
        <p:blipFill>
          <a:blip r:embed="rId4"/>
          <a:stretch>
            <a:fillRect/>
          </a:stretch>
        </p:blipFill>
        <p:spPr>
          <a:xfrm>
            <a:off x="4089917" y="5714999"/>
            <a:ext cx="6611273" cy="838317"/>
          </a:xfrm>
          <a:prstGeom prst="rect">
            <a:avLst/>
          </a:prstGeom>
        </p:spPr>
      </p:pic>
    </p:spTree>
    <p:extLst>
      <p:ext uri="{BB962C8B-B14F-4D97-AF65-F5344CB8AC3E}">
        <p14:creationId xmlns:p14="http://schemas.microsoft.com/office/powerpoint/2010/main" val="2189096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Working Example: Same-Sex Marriage Legalization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143001"/>
            <a:ext cx="9939190" cy="50651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Differences in level outcomes: Anxiety</a:t>
            </a:r>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p:pic>
        <p:nvPicPr>
          <p:cNvPr id="8" name="Picture 7">
            <a:extLst>
              <a:ext uri="{FF2B5EF4-FFF2-40B4-BE49-F238E27FC236}">
                <a16:creationId xmlns:a16="http://schemas.microsoft.com/office/drawing/2014/main" id="{B4484BCA-0DBC-E115-4410-CFD9CF3A08D0}"/>
              </a:ext>
            </a:extLst>
          </p:cNvPr>
          <p:cNvPicPr>
            <a:picLocks noChangeAspect="1"/>
          </p:cNvPicPr>
          <p:nvPr/>
        </p:nvPicPr>
        <p:blipFill>
          <a:blip r:embed="rId3"/>
          <a:stretch>
            <a:fillRect/>
          </a:stretch>
        </p:blipFill>
        <p:spPr>
          <a:xfrm>
            <a:off x="4089917" y="5714999"/>
            <a:ext cx="6611273" cy="838317"/>
          </a:xfrm>
          <a:prstGeom prst="rect">
            <a:avLst/>
          </a:prstGeom>
        </p:spPr>
      </p:pic>
      <p:pic>
        <p:nvPicPr>
          <p:cNvPr id="6" name="Picture 5">
            <a:extLst>
              <a:ext uri="{FF2B5EF4-FFF2-40B4-BE49-F238E27FC236}">
                <a16:creationId xmlns:a16="http://schemas.microsoft.com/office/drawing/2014/main" id="{F06D07F2-1AFA-246B-BD99-C3241C64D761}"/>
              </a:ext>
            </a:extLst>
          </p:cNvPr>
          <p:cNvPicPr>
            <a:picLocks noChangeAspect="1"/>
          </p:cNvPicPr>
          <p:nvPr/>
        </p:nvPicPr>
        <p:blipFill>
          <a:blip r:embed="rId4"/>
          <a:stretch>
            <a:fillRect/>
          </a:stretch>
        </p:blipFill>
        <p:spPr>
          <a:xfrm>
            <a:off x="762000" y="1611947"/>
            <a:ext cx="2622477" cy="5065188"/>
          </a:xfrm>
          <a:prstGeom prst="rect">
            <a:avLst/>
          </a:prstGeom>
        </p:spPr>
      </p:pic>
    </p:spTree>
    <p:extLst>
      <p:ext uri="{BB962C8B-B14F-4D97-AF65-F5344CB8AC3E}">
        <p14:creationId xmlns:p14="http://schemas.microsoft.com/office/powerpoint/2010/main" val="304434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609600" y="337392"/>
                <a:ext cx="10439400" cy="624840"/>
              </a:xfrm>
            </p:spPr>
            <p:txBody>
              <a:bodyPr>
                <a:noAutofit/>
              </a:bodyPr>
              <a:lstStyle/>
              <a:p>
                <a14:m>
                  <m:oMath xmlns:m="http://schemas.openxmlformats.org/officeDocument/2006/math">
                    <m:r>
                      <a:rPr lang="en-CA" sz="3600" b="0" i="1" smtClean="0">
                        <a:latin typeface="Cambria Math" panose="02040503050406030204" pitchFamily="18" charset="0"/>
                        <a:cs typeface="Times New Roman" panose="02020603050405020304" pitchFamily="18" charset="0"/>
                      </a:rPr>
                      <m:t>2×2 </m:t>
                    </m:r>
                  </m:oMath>
                </a14:m>
                <a:r>
                  <a:rPr lang="en-US" sz="3600" dirty="0">
                    <a:cs typeface="Times New Roman" panose="02020603050405020304" pitchFamily="18" charset="0"/>
                  </a:rPr>
                  <a:t>DID Example</a:t>
                </a:r>
                <a:endParaRPr lang="en-US" sz="3600" dirty="0">
                  <a:latin typeface="Times New Roman" panose="02020603050405020304" pitchFamily="18" charset="0"/>
                  <a:cs typeface="Times New Roman" panose="02020603050405020304"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t="-18447" b="-3592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The 2x2 DID estimator can be written as</a:t>
                </a:r>
              </a:p>
              <a:p>
                <a:pPr marL="0" indent="0">
                  <a:buNone/>
                </a:pPr>
                <a14:m>
                  <m:oMathPara xmlns:m="http://schemas.openxmlformats.org/officeDocument/2006/math">
                    <m:oMathParaPr>
                      <m:jc m:val="centerGroup"/>
                    </m:oMathParaPr>
                    <m:oMath xmlns:m="http://schemas.openxmlformats.org/officeDocument/2006/math">
                      <m:sSup>
                        <m:sSupPr>
                          <m:ctrlPr>
                            <a:rPr lang="en-US" sz="2400" b="0" i="1" dirty="0" smtClean="0">
                              <a:latin typeface="Cambria Math" panose="02040503050406030204" pitchFamily="18" charset="0"/>
                              <a:cs typeface="Times New Roman" panose="02020603050405020304" pitchFamily="18" charset="0"/>
                            </a:rPr>
                          </m:ctrlPr>
                        </m:sSup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𝛿</m:t>
                              </m:r>
                            </m:e>
                          </m:acc>
                        </m:e>
                        <m:sup>
                          <m:r>
                            <a:rPr lang="en-US" sz="2400" b="0" i="1" dirty="0" smtClean="0">
                              <a:latin typeface="Cambria Math" panose="02040503050406030204" pitchFamily="18" charset="0"/>
                              <a:cs typeface="Times New Roman" panose="02020603050405020304" pitchFamily="18" charset="0"/>
                            </a:rPr>
                            <m:t>2</m:t>
                          </m:r>
                          <m:r>
                            <a:rPr lang="en-US" sz="2400" b="0" i="1" dirty="0" smtClean="0">
                              <a:latin typeface="Cambria Math" panose="02040503050406030204" pitchFamily="18" charset="0"/>
                              <a:cs typeface="Times New Roman" panose="02020603050405020304" pitchFamily="18" charset="0"/>
                            </a:rPr>
                            <m:t>𝑥</m:t>
                          </m:r>
                          <m:r>
                            <a:rPr lang="en-US" sz="2400" b="0" i="1" dirty="0" smtClean="0">
                              <a:latin typeface="Cambria Math" panose="02040503050406030204" pitchFamily="18" charset="0"/>
                              <a:cs typeface="Times New Roman" panose="02020603050405020304" pitchFamily="18" charset="0"/>
                            </a:rPr>
                            <m:t>2</m:t>
                          </m:r>
                        </m:sup>
                      </m:sSup>
                      <m:r>
                        <a:rPr lang="en-US" sz="2400" b="0" i="1" dirty="0" smtClean="0">
                          <a:latin typeface="Cambria Math" panose="02040503050406030204" pitchFamily="18" charset="0"/>
                          <a:cs typeface="Times New Roman" panose="02020603050405020304" pitchFamily="18" charset="0"/>
                        </a:rPr>
                        <m:t>=</m:t>
                      </m:r>
                      <m:d>
                        <m:dPr>
                          <m:ctrlPr>
                            <a:rPr lang="en-US" sz="2400" b="0" i="1" dirty="0" smtClean="0">
                              <a:latin typeface="Cambria Math" panose="02040503050406030204" pitchFamily="18" charset="0"/>
                              <a:cs typeface="Times New Roman" panose="02020603050405020304" pitchFamily="18" charset="0"/>
                            </a:rPr>
                          </m:ctrlPr>
                        </m:dPr>
                        <m:e>
                          <m:sSup>
                            <m:sSupPr>
                              <m:ctrlPr>
                                <a:rPr lang="en-US" sz="2400" b="0" i="1" dirty="0" smtClean="0">
                                  <a:latin typeface="Cambria Math" panose="02040503050406030204" pitchFamily="18" charset="0"/>
                                  <a:cs typeface="Times New Roman" panose="02020603050405020304" pitchFamily="18" charset="0"/>
                                </a:rPr>
                              </m:ctrlPr>
                            </m:sSupPr>
                            <m:e>
                              <m:acc>
                                <m:accPr>
                                  <m:chr m:val="̅"/>
                                  <m:ctrlPr>
                                    <a:rPr lang="en-US" sz="2400" b="0" i="1" dirty="0" smtClean="0">
                                      <a:latin typeface="Cambria Math" panose="02040503050406030204" pitchFamily="18" charset="0"/>
                                      <a:cs typeface="Times New Roman" panose="02020603050405020304" pitchFamily="18" charset="0"/>
                                    </a:rPr>
                                  </m:ctrlPr>
                                </m:accPr>
                                <m:e>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𝑦</m:t>
                                      </m:r>
                                    </m:e>
                                    <m:sub>
                                      <m:r>
                                        <a:rPr lang="en-US" sz="2400" b="0" i="1" dirty="0" smtClean="0">
                                          <a:latin typeface="Cambria Math" panose="02040503050406030204" pitchFamily="18" charset="0"/>
                                          <a:cs typeface="Times New Roman" panose="02020603050405020304" pitchFamily="18" charset="0"/>
                                        </a:rPr>
                                        <m:t>𝑇</m:t>
                                      </m:r>
                                    </m:sub>
                                  </m:sSub>
                                </m:e>
                              </m:acc>
                            </m:e>
                            <m:sup>
                              <m:r>
                                <a:rPr lang="en-US" sz="2400" b="0" i="1" dirty="0" smtClean="0">
                                  <a:latin typeface="Cambria Math" panose="02040503050406030204" pitchFamily="18" charset="0"/>
                                  <a:cs typeface="Times New Roman" panose="02020603050405020304" pitchFamily="18" charset="0"/>
                                </a:rPr>
                                <m:t>𝑝𝑜𝑠𝑡</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𝑇</m:t>
                                  </m:r>
                                </m:e>
                              </m:d>
                            </m:sup>
                          </m:sSup>
                          <m:r>
                            <a:rPr lang="en-US" sz="2400" b="0" i="1" dirty="0" smtClean="0">
                              <a:latin typeface="Cambria Math" panose="02040503050406030204" pitchFamily="18" charset="0"/>
                              <a:cs typeface="Times New Roman" panose="02020603050405020304" pitchFamily="18" charset="0"/>
                            </a:rPr>
                            <m:t>−</m:t>
                          </m:r>
                          <m:sSup>
                            <m:sSupPr>
                              <m:ctrlPr>
                                <a:rPr lang="en-US" sz="2400" b="0" i="1" dirty="0" smtClean="0">
                                  <a:latin typeface="Cambria Math" panose="02040503050406030204" pitchFamily="18" charset="0"/>
                                  <a:cs typeface="Times New Roman" panose="02020603050405020304" pitchFamily="18" charset="0"/>
                                </a:rPr>
                              </m:ctrlPr>
                            </m:sSupPr>
                            <m:e>
                              <m:acc>
                                <m:accPr>
                                  <m:chr m:val="̅"/>
                                  <m:ctrlPr>
                                    <a:rPr lang="en-US" sz="2400" b="0" i="1" dirty="0" smtClean="0">
                                      <a:latin typeface="Cambria Math" panose="02040503050406030204" pitchFamily="18" charset="0"/>
                                      <a:cs typeface="Times New Roman" panose="02020603050405020304" pitchFamily="18" charset="0"/>
                                    </a:rPr>
                                  </m:ctrlPr>
                                </m:accPr>
                                <m:e>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𝑦</m:t>
                                      </m:r>
                                    </m:e>
                                    <m:sub>
                                      <m:r>
                                        <a:rPr lang="en-US" sz="2400" b="0" i="1" dirty="0" smtClean="0">
                                          <a:latin typeface="Cambria Math" panose="02040503050406030204" pitchFamily="18" charset="0"/>
                                          <a:cs typeface="Times New Roman" panose="02020603050405020304" pitchFamily="18" charset="0"/>
                                        </a:rPr>
                                        <m:t>𝑇</m:t>
                                      </m:r>
                                    </m:sub>
                                  </m:sSub>
                                </m:e>
                              </m:acc>
                            </m:e>
                            <m:sup>
                              <m:r>
                                <a:rPr lang="en-US" sz="2400" b="0" i="1" dirty="0" smtClean="0">
                                  <a:latin typeface="Cambria Math" panose="02040503050406030204" pitchFamily="18" charset="0"/>
                                  <a:cs typeface="Times New Roman" panose="02020603050405020304" pitchFamily="18" charset="0"/>
                                </a:rPr>
                                <m:t>𝑝𝑟𝑒</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𝑇</m:t>
                                  </m:r>
                                </m:e>
                              </m:d>
                            </m:sup>
                          </m:sSup>
                        </m:e>
                      </m:d>
                      <m:r>
                        <a:rPr lang="en-US" sz="2400" b="0" i="1" dirty="0" smtClean="0">
                          <a:latin typeface="Cambria Math" panose="02040503050406030204" pitchFamily="18" charset="0"/>
                          <a:cs typeface="Times New Roman" panose="02020603050405020304" pitchFamily="18" charset="0"/>
                        </a:rPr>
                        <m:t>−</m:t>
                      </m:r>
                      <m:d>
                        <m:dPr>
                          <m:ctrlPr>
                            <a:rPr lang="en-US" sz="2400" b="0" i="1" dirty="0" smtClean="0">
                              <a:latin typeface="Cambria Math" panose="02040503050406030204" pitchFamily="18" charset="0"/>
                              <a:cs typeface="Times New Roman" panose="02020603050405020304" pitchFamily="18" charset="0"/>
                            </a:rPr>
                          </m:ctrlPr>
                        </m:dPr>
                        <m:e>
                          <m:sSup>
                            <m:sSupPr>
                              <m:ctrlPr>
                                <a:rPr lang="en-US" sz="2400" b="0" i="1" dirty="0" smtClean="0">
                                  <a:latin typeface="Cambria Math" panose="02040503050406030204" pitchFamily="18" charset="0"/>
                                  <a:cs typeface="Times New Roman" panose="02020603050405020304" pitchFamily="18" charset="0"/>
                                </a:rPr>
                              </m:ctrlPr>
                            </m:sSupPr>
                            <m:e>
                              <m:acc>
                                <m:accPr>
                                  <m:chr m:val="̅"/>
                                  <m:ctrlPr>
                                    <a:rPr lang="en-US" sz="2400" b="0" i="1" dirty="0" smtClean="0">
                                      <a:latin typeface="Cambria Math" panose="02040503050406030204" pitchFamily="18" charset="0"/>
                                      <a:cs typeface="Times New Roman" panose="02020603050405020304" pitchFamily="18" charset="0"/>
                                    </a:rPr>
                                  </m:ctrlPr>
                                </m:accPr>
                                <m:e>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𝑦</m:t>
                                      </m:r>
                                    </m:e>
                                    <m:sub>
                                      <m:r>
                                        <a:rPr lang="en-US" sz="2400" b="0" i="1" dirty="0" smtClean="0">
                                          <a:latin typeface="Cambria Math" panose="02040503050406030204" pitchFamily="18" charset="0"/>
                                          <a:cs typeface="Times New Roman" panose="02020603050405020304" pitchFamily="18" charset="0"/>
                                        </a:rPr>
                                        <m:t>𝐶</m:t>
                                      </m:r>
                                    </m:sub>
                                  </m:sSub>
                                </m:e>
                              </m:acc>
                            </m:e>
                            <m:sup>
                              <m:r>
                                <a:rPr lang="en-US" sz="2400" b="0" i="1" dirty="0" smtClean="0">
                                  <a:latin typeface="Cambria Math" panose="02040503050406030204" pitchFamily="18" charset="0"/>
                                  <a:cs typeface="Times New Roman" panose="02020603050405020304" pitchFamily="18" charset="0"/>
                                </a:rPr>
                                <m:t>𝑝𝑜𝑠𝑡</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𝑇</m:t>
                                  </m:r>
                                </m:e>
                              </m:d>
                            </m:sup>
                          </m:sSup>
                          <m:r>
                            <a:rPr lang="en-US" sz="2400" b="0" i="1" dirty="0" smtClean="0">
                              <a:latin typeface="Cambria Math" panose="02040503050406030204" pitchFamily="18" charset="0"/>
                              <a:cs typeface="Times New Roman" panose="02020603050405020304" pitchFamily="18" charset="0"/>
                            </a:rPr>
                            <m:t>−</m:t>
                          </m:r>
                          <m:sSup>
                            <m:sSupPr>
                              <m:ctrlPr>
                                <a:rPr lang="en-US" sz="2400" b="0" i="1" dirty="0" smtClean="0">
                                  <a:latin typeface="Cambria Math" panose="02040503050406030204" pitchFamily="18" charset="0"/>
                                  <a:cs typeface="Times New Roman" panose="02020603050405020304" pitchFamily="18" charset="0"/>
                                </a:rPr>
                              </m:ctrlPr>
                            </m:sSupPr>
                            <m:e>
                              <m:acc>
                                <m:accPr>
                                  <m:chr m:val="̅"/>
                                  <m:ctrlPr>
                                    <a:rPr lang="en-US" sz="2400" b="0" i="1" dirty="0" smtClean="0">
                                      <a:latin typeface="Cambria Math" panose="02040503050406030204" pitchFamily="18" charset="0"/>
                                      <a:cs typeface="Times New Roman" panose="02020603050405020304" pitchFamily="18" charset="0"/>
                                    </a:rPr>
                                  </m:ctrlPr>
                                </m:accPr>
                                <m:e>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𝑦</m:t>
                                      </m:r>
                                    </m:e>
                                    <m:sub>
                                      <m:r>
                                        <a:rPr lang="en-US" sz="2400" b="0" i="1" dirty="0" smtClean="0">
                                          <a:latin typeface="Cambria Math" panose="02040503050406030204" pitchFamily="18" charset="0"/>
                                          <a:cs typeface="Times New Roman" panose="02020603050405020304" pitchFamily="18" charset="0"/>
                                        </a:rPr>
                                        <m:t>𝐶</m:t>
                                      </m:r>
                                    </m:sub>
                                  </m:sSub>
                                </m:e>
                              </m:acc>
                            </m:e>
                            <m:sup>
                              <m:r>
                                <a:rPr lang="en-US" sz="2400" b="0" i="1" dirty="0" smtClean="0">
                                  <a:latin typeface="Cambria Math" panose="02040503050406030204" pitchFamily="18" charset="0"/>
                                  <a:cs typeface="Times New Roman" panose="02020603050405020304" pitchFamily="18" charset="0"/>
                                </a:rPr>
                                <m:t>𝑝𝑟𝑒</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𝑇</m:t>
                                  </m:r>
                                </m:e>
                              </m:d>
                            </m:sup>
                          </m:sSup>
                        </m:e>
                      </m:d>
                      <m:r>
                        <a:rPr lang="en-US" sz="2400" b="0" i="1" dirty="0"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𝑇</m:t>
                    </m:r>
                  </m:oMath>
                </a14:m>
                <a:r>
                  <a:rPr lang="en-US" sz="2400" dirty="0">
                    <a:cs typeface="Times New Roman" panose="02020603050405020304" pitchFamily="18" charset="0"/>
                  </a:rPr>
                  <a:t> is treated group</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𝐶</m:t>
                    </m:r>
                  </m:oMath>
                </a14:m>
                <a:r>
                  <a:rPr lang="en-US" sz="2400" dirty="0">
                    <a:cs typeface="Times New Roman" panose="02020603050405020304" pitchFamily="18" charset="0"/>
                  </a:rPr>
                  <a:t> is untreated/control group</a:t>
                </a:r>
              </a:p>
              <a:p>
                <a:pPr marL="0" indent="0">
                  <a:buNone/>
                </a:pPr>
                <a:r>
                  <a:rPr lang="en-US" sz="2400" dirty="0">
                    <a:cs typeface="Times New Roman" panose="02020603050405020304" pitchFamily="18" charset="0"/>
                  </a:rPr>
                  <a:t>You can estimate this by: </a:t>
                </a:r>
              </a:p>
              <a:p>
                <a:pPr marL="0" indent="0">
                  <a:buNone/>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𝑖𝑡</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𝛽</m:t>
                          </m:r>
                        </m:e>
                        <m:sub>
                          <m:r>
                            <a:rPr lang="en-CA" sz="2400" b="0" i="1" smtClean="0">
                              <a:latin typeface="Cambria Math" panose="02040503050406030204" pitchFamily="18" charset="0"/>
                              <a:cs typeface="Times New Roman" panose="02020603050405020304" pitchFamily="18" charset="0"/>
                            </a:rPr>
                            <m:t>0</m:t>
                          </m:r>
                        </m:sub>
                      </m:sSub>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𝛽</m:t>
                          </m:r>
                        </m:e>
                        <m:sub>
                          <m:r>
                            <a:rPr lang="en-CA" sz="2400" b="0" i="1" smtClean="0">
                              <a:latin typeface="Cambria Math" panose="02040503050406030204" pitchFamily="18" charset="0"/>
                              <a:cs typeface="Times New Roman" panose="02020603050405020304" pitchFamily="18" charset="0"/>
                            </a:rPr>
                            <m:t>1</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𝑡𝑟𝑒𝑎𝑡𝑒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𝑖</m:t>
                              </m:r>
                            </m:sub>
                          </m:sSub>
                        </m:e>
                      </m:d>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𝛽</m:t>
                          </m:r>
                        </m:e>
                        <m:sub>
                          <m:r>
                            <a:rPr lang="en-CA" sz="2400" b="0" i="1" smtClean="0">
                              <a:latin typeface="Cambria Math" panose="02040503050406030204" pitchFamily="18" charset="0"/>
                              <a:cs typeface="Times New Roman" panose="02020603050405020304" pitchFamily="18" charset="0"/>
                            </a:rPr>
                            <m:t>2</m:t>
                          </m:r>
                        </m:sub>
                      </m:sSub>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𝑝𝑜𝑠</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𝑡</m:t>
                              </m:r>
                            </m:e>
                            <m:sub>
                              <m:r>
                                <a:rPr lang="en-CA" sz="2400" b="0" i="1" smtClean="0">
                                  <a:latin typeface="Cambria Math" panose="02040503050406030204" pitchFamily="18" charset="0"/>
                                  <a:cs typeface="Times New Roman" panose="02020603050405020304" pitchFamily="18" charset="0"/>
                                </a:rPr>
                                <m:t>𝑡</m:t>
                              </m:r>
                            </m:sub>
                          </m:sSub>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𝛿</m:t>
                      </m:r>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𝑡𝑟𝑒𝑎𝑡𝑒</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𝑑</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𝑝𝑜𝑠</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𝑡</m:t>
                              </m:r>
                            </m:e>
                            <m:sub>
                              <m:r>
                                <a:rPr lang="en-CA" sz="2400" b="0" i="1" smtClean="0">
                                  <a:latin typeface="Cambria Math" panose="02040503050406030204" pitchFamily="18" charset="0"/>
                                  <a:cs typeface="Times New Roman" panose="02020603050405020304" pitchFamily="18" charset="0"/>
                                </a:rPr>
                                <m:t>𝑡</m:t>
                              </m:r>
                            </m:sub>
                          </m:sSub>
                        </m:e>
                      </m:d>
                      <m:r>
                        <a:rPr lang="en-CA" sz="2400" b="0" i="1" smtClean="0">
                          <a:latin typeface="Cambria Math" panose="02040503050406030204" pitchFamily="18" charset="0"/>
                          <a:cs typeface="Times New Roman" panose="02020603050405020304" pitchFamily="18" charset="0"/>
                        </a:rPr>
                        <m:t>+</m:t>
                      </m:r>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𝜀</m:t>
                          </m:r>
                        </m:e>
                        <m:sub>
                          <m:r>
                            <a:rPr lang="en-CA" sz="2400" b="0" i="1" smtClean="0">
                              <a:latin typeface="Cambria Math" panose="02040503050406030204" pitchFamily="18" charset="0"/>
                              <a:cs typeface="Times New Roman" panose="02020603050405020304" pitchFamily="18" charset="0"/>
                            </a:rPr>
                            <m:t>𝑖𝑡</m:t>
                          </m:r>
                        </m:sub>
                      </m:sSub>
                    </m:oMath>
                  </m:oMathPara>
                </a14:m>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420815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609600" y="337392"/>
                <a:ext cx="10439400" cy="624840"/>
              </a:xfrm>
            </p:spPr>
            <p:txBody>
              <a:bodyPr>
                <a:noAutofit/>
              </a:bodyPr>
              <a:lstStyle/>
              <a:p>
                <a14:m>
                  <m:oMath xmlns:m="http://schemas.openxmlformats.org/officeDocument/2006/math">
                    <m:r>
                      <a:rPr lang="en-CA" sz="3600" b="0" i="1" smtClean="0">
                        <a:latin typeface="Cambria Math" panose="02040503050406030204" pitchFamily="18" charset="0"/>
                        <a:cs typeface="Times New Roman" panose="02020603050405020304" pitchFamily="18" charset="0"/>
                      </a:rPr>
                      <m:t>𝐴𝑢𝑡h𝑜𝑟</m:t>
                    </m:r>
                    <m:sSup>
                      <m:sSupPr>
                        <m:ctrlPr>
                          <a:rPr lang="en-CA" sz="3600" b="0" i="1" smtClean="0">
                            <a:latin typeface="Cambria Math" panose="02040503050406030204" pitchFamily="18" charset="0"/>
                            <a:cs typeface="Times New Roman" panose="02020603050405020304" pitchFamily="18" charset="0"/>
                          </a:rPr>
                        </m:ctrlPr>
                      </m:sSupPr>
                      <m:e>
                        <m:r>
                          <a:rPr lang="en-CA" sz="3600" b="0" i="1" smtClean="0">
                            <a:latin typeface="Cambria Math" panose="02040503050406030204" pitchFamily="18" charset="0"/>
                            <a:cs typeface="Times New Roman" panose="02020603050405020304" pitchFamily="18" charset="0"/>
                          </a:rPr>
                          <m:t>𝑠</m:t>
                        </m:r>
                      </m:e>
                      <m:sup>
                        <m:r>
                          <a:rPr lang="en-CA" sz="3600" b="0" i="1" smtClean="0">
                            <a:latin typeface="Cambria Math" panose="02040503050406030204" pitchFamily="18" charset="0"/>
                            <a:cs typeface="Times New Roman" panose="02020603050405020304" pitchFamily="18" charset="0"/>
                          </a:rPr>
                          <m:t>′</m:t>
                        </m:r>
                      </m:sup>
                    </m:sSup>
                    <m:r>
                      <a:rPr lang="en-CA" sz="3600" b="0" i="1" smtClean="0">
                        <a:latin typeface="Cambria Math" panose="02040503050406030204" pitchFamily="18" charset="0"/>
                        <a:cs typeface="Times New Roman" panose="02020603050405020304" pitchFamily="18" charset="0"/>
                      </a:rPr>
                      <m:t>𝐸𝑠𝑡𝑖𝑚𝑎𝑡𝑖𝑜𝑛</m:t>
                    </m:r>
                  </m:oMath>
                </a14:m>
                <a:r>
                  <a:rPr lang="en-US" sz="3600" dirty="0">
                    <a:latin typeface="Times New Roman" panose="02020603050405020304" pitchFamily="18" charset="0"/>
                    <a:cs typeface="Times New Roman" panose="02020603050405020304" pitchFamily="18" charset="0"/>
                  </a:rPr>
                  <a:t>:</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t="-18447" b="-3592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The FULL DID estimator can be written as</a:t>
                </a:r>
              </a:p>
              <a:p>
                <a:pPr marL="0" indent="0">
                  <a:buNone/>
                </a:pPr>
                <a14:m>
                  <m:oMathPara xmlns:m="http://schemas.openxmlformats.org/officeDocument/2006/math">
                    <m:oMathParaPr>
                      <m:jc m:val="centerGroup"/>
                    </m:oMathParaPr>
                    <m:oMath xmlns:m="http://schemas.openxmlformats.org/officeDocument/2006/math">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𝑦</m:t>
                          </m:r>
                        </m:e>
                        <m:sub>
                          <m:r>
                            <a:rPr lang="en-CA" sz="2400" b="0" i="1" dirty="0" smtClean="0">
                              <a:latin typeface="Cambria Math" panose="02040503050406030204" pitchFamily="18" charset="0"/>
                              <a:cs typeface="Times New Roman" panose="02020603050405020304" pitchFamily="18" charset="0"/>
                            </a:rPr>
                            <m:t>𝑖𝑡𝑚</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𝛼</m:t>
                          </m:r>
                        </m:e>
                        <m:sub>
                          <m:r>
                            <a:rPr lang="en-CA" sz="2400" b="0" i="1" dirty="0" smtClean="0">
                              <a:latin typeface="Cambria Math" panose="02040503050406030204" pitchFamily="18" charset="0"/>
                              <a:cs typeface="Times New Roman" panose="02020603050405020304" pitchFamily="18" charset="0"/>
                            </a:rPr>
                            <m:t>𝑡</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𝛼</m:t>
                          </m:r>
                        </m:e>
                        <m:sub>
                          <m:r>
                            <a:rPr lang="en-CA" sz="2400" b="0" i="1" dirty="0" smtClean="0">
                              <a:latin typeface="Cambria Math" panose="02040503050406030204" pitchFamily="18" charset="0"/>
                              <a:cs typeface="Times New Roman" panose="02020603050405020304" pitchFamily="18" charset="0"/>
                            </a:rPr>
                            <m:t>𝑚</m:t>
                          </m:r>
                          <m:r>
                            <a:rPr lang="en-CA" sz="2400" b="0" i="1" dirty="0" smtClean="0">
                              <a:latin typeface="Cambria Math" panose="02040503050406030204" pitchFamily="18" charset="0"/>
                              <a:cs typeface="Times New Roman" panose="02020603050405020304" pitchFamily="18" charset="0"/>
                            </a:rPr>
                            <m:t>(</m:t>
                          </m:r>
                          <m:r>
                            <a:rPr lang="en-CA" sz="2400" b="0" i="1" dirty="0" smtClean="0">
                              <a:latin typeface="Cambria Math" panose="02040503050406030204" pitchFamily="18" charset="0"/>
                              <a:cs typeface="Times New Roman" panose="02020603050405020304" pitchFamily="18" charset="0"/>
                            </a:rPr>
                            <m:t>𝑦𝑒𝑎𝑟𝑠</m:t>
                          </m:r>
                          <m:r>
                            <a:rPr lang="en-CA" sz="2400" b="0" i="1" dirty="0" smtClean="0">
                              <a:latin typeface="Cambria Math" panose="02040503050406030204" pitchFamily="18" charset="0"/>
                              <a:cs typeface="Times New Roman" panose="02020603050405020304" pitchFamily="18" charset="0"/>
                            </a:rPr>
                            <m:t>)</m:t>
                          </m:r>
                        </m:sub>
                      </m:sSub>
                      <m:r>
                        <a:rPr lang="en-CA" sz="2400" b="0" i="1" dirty="0" smtClean="0">
                          <a:latin typeface="Cambria Math" panose="02040503050406030204" pitchFamily="18" charset="0"/>
                          <a:cs typeface="Times New Roman" panose="02020603050405020304" pitchFamily="18" charset="0"/>
                        </a:rPr>
                        <m:t>+</m:t>
                      </m:r>
                      <m:sSubSup>
                        <m:sSubSupPr>
                          <m:ctrlPr>
                            <a:rPr lang="en-CA" sz="2400" b="0" i="1" dirty="0" smtClean="0">
                              <a:latin typeface="Cambria Math" panose="02040503050406030204" pitchFamily="18" charset="0"/>
                              <a:cs typeface="Times New Roman" panose="02020603050405020304" pitchFamily="18" charset="0"/>
                            </a:rPr>
                          </m:ctrlPr>
                        </m:sSubSupPr>
                        <m:e>
                          <m:r>
                            <a:rPr lang="en-CA" sz="2400" b="0" i="1" dirty="0" smtClean="0">
                              <a:latin typeface="Cambria Math" panose="02040503050406030204" pitchFamily="18" charset="0"/>
                              <a:cs typeface="Times New Roman" panose="02020603050405020304" pitchFamily="18" charset="0"/>
                            </a:rPr>
                            <m:t>𝑥</m:t>
                          </m:r>
                        </m:e>
                        <m:sub>
                          <m:r>
                            <a:rPr lang="en-CA" sz="2400" b="0" i="1" dirty="0" smtClean="0">
                              <a:latin typeface="Cambria Math" panose="02040503050406030204" pitchFamily="18" charset="0"/>
                              <a:cs typeface="Times New Roman" panose="02020603050405020304" pitchFamily="18" charset="0"/>
                            </a:rPr>
                            <m:t>𝑖</m:t>
                          </m:r>
                        </m:sub>
                        <m:sup>
                          <m:r>
                            <a:rPr lang="en-CA" sz="2400" b="0" i="1" dirty="0" smtClean="0">
                              <a:latin typeface="Cambria Math" panose="02040503050406030204" pitchFamily="18" charset="0"/>
                              <a:cs typeface="Times New Roman" panose="02020603050405020304" pitchFamily="18" charset="0"/>
                            </a:rPr>
                            <m:t>′</m:t>
                          </m:r>
                        </m:sup>
                      </m:sSubSup>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𝛽</m:t>
                          </m:r>
                        </m:e>
                        <m:sub>
                          <m:r>
                            <a:rPr lang="en-CA" sz="2400" b="0" i="1" dirty="0" smtClean="0">
                              <a:latin typeface="Cambria Math" panose="02040503050406030204" pitchFamily="18" charset="0"/>
                              <a:cs typeface="Times New Roman" panose="02020603050405020304" pitchFamily="18" charset="0"/>
                            </a:rPr>
                            <m:t>𝑥</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𝛾</m:t>
                          </m:r>
                        </m:e>
                        <m:sub>
                          <m:r>
                            <a:rPr lang="en-CA" sz="2400" b="0" i="1" dirty="0" smtClean="0">
                              <a:latin typeface="Cambria Math" panose="02040503050406030204" pitchFamily="18" charset="0"/>
                              <a:cs typeface="Times New Roman" panose="02020603050405020304" pitchFamily="18" charset="0"/>
                            </a:rPr>
                            <m:t>1</m:t>
                          </m:r>
                        </m:sub>
                      </m:sSub>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𝑆</m:t>
                          </m:r>
                        </m:e>
                        <m:sub>
                          <m:r>
                            <a:rPr lang="en-CA" sz="2400" b="0" i="1" dirty="0" smtClean="0">
                              <a:latin typeface="Cambria Math" panose="02040503050406030204" pitchFamily="18" charset="0"/>
                              <a:cs typeface="Times New Roman" panose="02020603050405020304" pitchFamily="18" charset="0"/>
                            </a:rPr>
                            <m:t>𝑖</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𝛾</m:t>
                          </m:r>
                        </m:e>
                        <m:sub>
                          <m:r>
                            <a:rPr lang="en-CA" sz="2400" b="0" i="1" dirty="0" smtClean="0">
                              <a:latin typeface="Cambria Math" panose="02040503050406030204" pitchFamily="18" charset="0"/>
                              <a:cs typeface="Times New Roman" panose="02020603050405020304" pitchFamily="18" charset="0"/>
                            </a:rPr>
                            <m:t>2</m:t>
                          </m:r>
                        </m:sub>
                      </m:sSub>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𝐿</m:t>
                          </m:r>
                        </m:e>
                        <m:sub>
                          <m:r>
                            <a:rPr lang="en-CA" sz="2400" b="0" i="1" dirty="0" smtClean="0">
                              <a:latin typeface="Cambria Math" panose="02040503050406030204" pitchFamily="18" charset="0"/>
                              <a:cs typeface="Times New Roman" panose="02020603050405020304" pitchFamily="18" charset="0"/>
                            </a:rPr>
                            <m:t>𝑡𝑚</m:t>
                          </m:r>
                        </m:sub>
                      </m:sSub>
                      <m:r>
                        <a:rPr lang="en-CA" sz="2400" b="0" i="1" dirty="0" smtClean="0">
                          <a:latin typeface="Cambria Math" panose="02040503050406030204" pitchFamily="18" charset="0"/>
                          <a:cs typeface="Times New Roman" panose="02020603050405020304" pitchFamily="18" charset="0"/>
                        </a:rPr>
                        <m:t>+</m:t>
                      </m:r>
                      <m:r>
                        <a:rPr lang="en-CA" sz="2400" b="0" i="1" dirty="0" smtClean="0">
                          <a:latin typeface="Cambria Math" panose="02040503050406030204" pitchFamily="18" charset="0"/>
                          <a:cs typeface="Times New Roman" panose="02020603050405020304" pitchFamily="18" charset="0"/>
                        </a:rPr>
                        <m:t>𝛿</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m:t>
                          </m:r>
                          <m:r>
                            <a:rPr lang="en-CA" sz="2400" b="0" i="1" dirty="0" smtClean="0">
                              <a:latin typeface="Cambria Math" panose="02040503050406030204" pitchFamily="18" charset="0"/>
                              <a:cs typeface="Times New Roman" panose="02020603050405020304" pitchFamily="18" charset="0"/>
                            </a:rPr>
                            <m:t>𝑆</m:t>
                          </m:r>
                        </m:e>
                        <m:sub>
                          <m:r>
                            <a:rPr lang="en-CA" sz="2400" b="0" i="1" dirty="0" smtClean="0">
                              <a:latin typeface="Cambria Math" panose="02040503050406030204" pitchFamily="18" charset="0"/>
                              <a:cs typeface="Times New Roman" panose="02020603050405020304" pitchFamily="18" charset="0"/>
                            </a:rPr>
                            <m:t>𝑖</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𝐿</m:t>
                          </m:r>
                        </m:e>
                        <m:sub>
                          <m:r>
                            <a:rPr lang="en-CA" sz="2400" b="0" i="1" dirty="0" smtClean="0">
                              <a:latin typeface="Cambria Math" panose="02040503050406030204" pitchFamily="18" charset="0"/>
                              <a:cs typeface="Times New Roman" panose="02020603050405020304" pitchFamily="18" charset="0"/>
                            </a:rPr>
                            <m:t>𝑚</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𝜀</m:t>
                          </m:r>
                        </m:e>
                        <m:sub>
                          <m:r>
                            <a:rPr lang="en-CA" sz="2400" b="0" i="1" dirty="0" smtClean="0">
                              <a:latin typeface="Cambria Math" panose="02040503050406030204" pitchFamily="18" charset="0"/>
                              <a:cs typeface="Times New Roman" panose="02020603050405020304" pitchFamily="18" charset="0"/>
                            </a:rPr>
                            <m:t>𝑖𝑡𝑚</m:t>
                          </m:r>
                        </m:sub>
                      </m:sSub>
                    </m:oMath>
                  </m:oMathPara>
                </a14:m>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913" t="-1305"/>
                </a:stretch>
              </a:blipFill>
            </p:spPr>
            <p:txBody>
              <a:bodyPr/>
              <a:lstStyle/>
              <a:p>
                <a:r>
                  <a:rPr lang="en-CA">
                    <a:noFill/>
                  </a:rPr>
                  <a:t> </a:t>
                </a:r>
              </a:p>
            </p:txBody>
          </p:sp>
        </mc:Fallback>
      </mc:AlternateContent>
      <p:pic>
        <p:nvPicPr>
          <p:cNvPr id="11" name="Picture 10">
            <a:extLst>
              <a:ext uri="{FF2B5EF4-FFF2-40B4-BE49-F238E27FC236}">
                <a16:creationId xmlns:a16="http://schemas.microsoft.com/office/drawing/2014/main" id="{4AADD0AE-638D-555F-487C-B6F7DF5489E9}"/>
              </a:ext>
            </a:extLst>
          </p:cNvPr>
          <p:cNvPicPr>
            <a:picLocks noChangeAspect="1"/>
          </p:cNvPicPr>
          <p:nvPr/>
        </p:nvPicPr>
        <p:blipFill>
          <a:blip r:embed="rId5"/>
          <a:stretch>
            <a:fillRect/>
          </a:stretch>
        </p:blipFill>
        <p:spPr>
          <a:xfrm>
            <a:off x="2661039" y="2443547"/>
            <a:ext cx="7963952" cy="2387895"/>
          </a:xfrm>
          <a:prstGeom prst="rect">
            <a:avLst/>
          </a:prstGeom>
        </p:spPr>
      </p:pic>
    </p:spTree>
    <p:extLst>
      <p:ext uri="{BB962C8B-B14F-4D97-AF65-F5344CB8AC3E}">
        <p14:creationId xmlns:p14="http://schemas.microsoft.com/office/powerpoint/2010/main" val="360598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609600" y="337392"/>
                <a:ext cx="10439400" cy="624840"/>
              </a:xfrm>
            </p:spPr>
            <p:txBody>
              <a:bodyPr>
                <a:noAutofit/>
              </a:bodyPr>
              <a:lstStyle/>
              <a:p>
                <a14:m>
                  <m:oMath xmlns:m="http://schemas.openxmlformats.org/officeDocument/2006/math">
                    <m:r>
                      <a:rPr lang="en-CA" sz="3600" b="0" i="1" smtClean="0">
                        <a:latin typeface="Cambria Math" panose="02040503050406030204" pitchFamily="18" charset="0"/>
                        <a:cs typeface="Times New Roman" panose="02020603050405020304" pitchFamily="18" charset="0"/>
                      </a:rPr>
                      <m:t>𝐴𝑢𝑡h𝑜𝑟</m:t>
                    </m:r>
                    <m:sSup>
                      <m:sSupPr>
                        <m:ctrlPr>
                          <a:rPr lang="en-CA" sz="3600" b="0" i="1" smtClean="0">
                            <a:latin typeface="Cambria Math" panose="02040503050406030204" pitchFamily="18" charset="0"/>
                            <a:cs typeface="Times New Roman" panose="02020603050405020304" pitchFamily="18" charset="0"/>
                          </a:rPr>
                        </m:ctrlPr>
                      </m:sSupPr>
                      <m:e>
                        <m:r>
                          <a:rPr lang="en-CA" sz="3600" b="0" i="1" smtClean="0">
                            <a:latin typeface="Cambria Math" panose="02040503050406030204" pitchFamily="18" charset="0"/>
                            <a:cs typeface="Times New Roman" panose="02020603050405020304" pitchFamily="18" charset="0"/>
                          </a:rPr>
                          <m:t>𝑠</m:t>
                        </m:r>
                      </m:e>
                      <m:sup>
                        <m:r>
                          <a:rPr lang="en-CA" sz="3600" b="0" i="1" smtClean="0">
                            <a:latin typeface="Cambria Math" panose="02040503050406030204" pitchFamily="18" charset="0"/>
                            <a:cs typeface="Times New Roman" panose="02020603050405020304" pitchFamily="18" charset="0"/>
                          </a:rPr>
                          <m:t>′</m:t>
                        </m:r>
                      </m:sup>
                    </m:sSup>
                    <m:r>
                      <a:rPr lang="en-CA" sz="3600" b="0" i="1" smtClean="0">
                        <a:latin typeface="Cambria Math" panose="02040503050406030204" pitchFamily="18" charset="0"/>
                        <a:cs typeface="Times New Roman" panose="02020603050405020304" pitchFamily="18" charset="0"/>
                      </a:rPr>
                      <m:t>𝐸𝑠𝑡𝑖𝑚𝑎𝑡𝑖𝑜𝑛</m:t>
                    </m:r>
                  </m:oMath>
                </a14:m>
                <a:r>
                  <a:rPr lang="en-US" sz="3600" dirty="0">
                    <a:latin typeface="Times New Roman" panose="02020603050405020304" pitchFamily="18" charset="0"/>
                    <a:cs typeface="Times New Roman" panose="02020603050405020304" pitchFamily="18" charset="0"/>
                  </a:rPr>
                  <a:t>:</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t="-18447" b="-3592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The FULL DID estimator can be written as</a:t>
                </a:r>
              </a:p>
              <a:p>
                <a:pPr marL="0" indent="0">
                  <a:buNone/>
                </a:pPr>
                <a14:m>
                  <m:oMathPara xmlns:m="http://schemas.openxmlformats.org/officeDocument/2006/math">
                    <m:oMathParaPr>
                      <m:jc m:val="centerGroup"/>
                    </m:oMathParaPr>
                    <m:oMath xmlns:m="http://schemas.openxmlformats.org/officeDocument/2006/math">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𝑦</m:t>
                          </m:r>
                        </m:e>
                        <m:sub>
                          <m:r>
                            <a:rPr lang="en-CA" sz="2400" b="0" i="1" dirty="0" smtClean="0">
                              <a:latin typeface="Cambria Math" panose="02040503050406030204" pitchFamily="18" charset="0"/>
                              <a:cs typeface="Times New Roman" panose="02020603050405020304" pitchFamily="18" charset="0"/>
                            </a:rPr>
                            <m:t>𝑖𝑡𝑚</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𝛼</m:t>
                          </m:r>
                        </m:e>
                        <m:sub>
                          <m:r>
                            <a:rPr lang="en-CA" sz="2400" b="0" i="1" dirty="0" smtClean="0">
                              <a:latin typeface="Cambria Math" panose="02040503050406030204" pitchFamily="18" charset="0"/>
                              <a:cs typeface="Times New Roman" panose="02020603050405020304" pitchFamily="18" charset="0"/>
                            </a:rPr>
                            <m:t>𝑡</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𝛼</m:t>
                          </m:r>
                        </m:e>
                        <m:sub>
                          <m:r>
                            <a:rPr lang="en-CA" sz="2400" b="0" i="1" dirty="0" smtClean="0">
                              <a:latin typeface="Cambria Math" panose="02040503050406030204" pitchFamily="18" charset="0"/>
                              <a:cs typeface="Times New Roman" panose="02020603050405020304" pitchFamily="18" charset="0"/>
                            </a:rPr>
                            <m:t>𝑚</m:t>
                          </m:r>
                          <m:r>
                            <a:rPr lang="en-CA" sz="2400" b="0" i="1" dirty="0" smtClean="0">
                              <a:latin typeface="Cambria Math" panose="02040503050406030204" pitchFamily="18" charset="0"/>
                              <a:cs typeface="Times New Roman" panose="02020603050405020304" pitchFamily="18" charset="0"/>
                            </a:rPr>
                            <m:t>(</m:t>
                          </m:r>
                          <m:r>
                            <a:rPr lang="en-CA" sz="2400" b="0" i="1" dirty="0" smtClean="0">
                              <a:latin typeface="Cambria Math" panose="02040503050406030204" pitchFamily="18" charset="0"/>
                              <a:cs typeface="Times New Roman" panose="02020603050405020304" pitchFamily="18" charset="0"/>
                            </a:rPr>
                            <m:t>𝑦𝑒𝑎𝑟𝑠</m:t>
                          </m:r>
                          <m:r>
                            <a:rPr lang="en-CA" sz="2400" b="0" i="1" dirty="0" smtClean="0">
                              <a:latin typeface="Cambria Math" panose="02040503050406030204" pitchFamily="18" charset="0"/>
                              <a:cs typeface="Times New Roman" panose="02020603050405020304" pitchFamily="18" charset="0"/>
                            </a:rPr>
                            <m:t>)</m:t>
                          </m:r>
                        </m:sub>
                      </m:sSub>
                      <m:r>
                        <a:rPr lang="en-CA" sz="2400" b="0" i="1" dirty="0" smtClean="0">
                          <a:latin typeface="Cambria Math" panose="02040503050406030204" pitchFamily="18" charset="0"/>
                          <a:cs typeface="Times New Roman" panose="02020603050405020304" pitchFamily="18" charset="0"/>
                        </a:rPr>
                        <m:t>+</m:t>
                      </m:r>
                      <m:sSubSup>
                        <m:sSubSupPr>
                          <m:ctrlPr>
                            <a:rPr lang="en-CA" sz="2400" b="0" i="1" dirty="0" smtClean="0">
                              <a:latin typeface="Cambria Math" panose="02040503050406030204" pitchFamily="18" charset="0"/>
                              <a:cs typeface="Times New Roman" panose="02020603050405020304" pitchFamily="18" charset="0"/>
                            </a:rPr>
                          </m:ctrlPr>
                        </m:sSubSupPr>
                        <m:e>
                          <m:r>
                            <a:rPr lang="en-CA" sz="2400" b="0" i="1" dirty="0" smtClean="0">
                              <a:latin typeface="Cambria Math" panose="02040503050406030204" pitchFamily="18" charset="0"/>
                              <a:cs typeface="Times New Roman" panose="02020603050405020304" pitchFamily="18" charset="0"/>
                            </a:rPr>
                            <m:t>𝑥</m:t>
                          </m:r>
                        </m:e>
                        <m:sub>
                          <m:r>
                            <a:rPr lang="en-CA" sz="2400" b="0" i="1" dirty="0" smtClean="0">
                              <a:latin typeface="Cambria Math" panose="02040503050406030204" pitchFamily="18" charset="0"/>
                              <a:cs typeface="Times New Roman" panose="02020603050405020304" pitchFamily="18" charset="0"/>
                            </a:rPr>
                            <m:t>𝑖</m:t>
                          </m:r>
                        </m:sub>
                        <m:sup>
                          <m:r>
                            <a:rPr lang="en-CA" sz="2400" b="0" i="1" dirty="0" smtClean="0">
                              <a:latin typeface="Cambria Math" panose="02040503050406030204" pitchFamily="18" charset="0"/>
                              <a:cs typeface="Times New Roman" panose="02020603050405020304" pitchFamily="18" charset="0"/>
                            </a:rPr>
                            <m:t>′</m:t>
                          </m:r>
                        </m:sup>
                      </m:sSubSup>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𝛽</m:t>
                          </m:r>
                        </m:e>
                        <m:sub>
                          <m:r>
                            <a:rPr lang="en-CA" sz="2400" b="0" i="1" dirty="0" smtClean="0">
                              <a:latin typeface="Cambria Math" panose="02040503050406030204" pitchFamily="18" charset="0"/>
                              <a:cs typeface="Times New Roman" panose="02020603050405020304" pitchFamily="18" charset="0"/>
                            </a:rPr>
                            <m:t>𝑥</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𝛾</m:t>
                          </m:r>
                        </m:e>
                        <m:sub>
                          <m:r>
                            <a:rPr lang="en-CA" sz="2400" b="0" i="1" dirty="0" smtClean="0">
                              <a:latin typeface="Cambria Math" panose="02040503050406030204" pitchFamily="18" charset="0"/>
                              <a:cs typeface="Times New Roman" panose="02020603050405020304" pitchFamily="18" charset="0"/>
                            </a:rPr>
                            <m:t>1</m:t>
                          </m:r>
                        </m:sub>
                      </m:sSub>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𝑆</m:t>
                          </m:r>
                        </m:e>
                        <m:sub>
                          <m:r>
                            <a:rPr lang="en-CA" sz="2400" b="0" i="1" dirty="0" smtClean="0">
                              <a:latin typeface="Cambria Math" panose="02040503050406030204" pitchFamily="18" charset="0"/>
                              <a:cs typeface="Times New Roman" panose="02020603050405020304" pitchFamily="18" charset="0"/>
                            </a:rPr>
                            <m:t>𝑖</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𝛾</m:t>
                          </m:r>
                        </m:e>
                        <m:sub>
                          <m:r>
                            <a:rPr lang="en-CA" sz="2400" b="0" i="1" dirty="0" smtClean="0">
                              <a:latin typeface="Cambria Math" panose="02040503050406030204" pitchFamily="18" charset="0"/>
                              <a:cs typeface="Times New Roman" panose="02020603050405020304" pitchFamily="18" charset="0"/>
                            </a:rPr>
                            <m:t>2</m:t>
                          </m:r>
                        </m:sub>
                      </m:sSub>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𝐿</m:t>
                          </m:r>
                        </m:e>
                        <m:sub>
                          <m:r>
                            <a:rPr lang="en-CA" sz="2400" b="0" i="1" dirty="0" smtClean="0">
                              <a:latin typeface="Cambria Math" panose="02040503050406030204" pitchFamily="18" charset="0"/>
                              <a:cs typeface="Times New Roman" panose="02020603050405020304" pitchFamily="18" charset="0"/>
                            </a:rPr>
                            <m:t>𝑡𝑚</m:t>
                          </m:r>
                        </m:sub>
                      </m:sSub>
                      <m:r>
                        <a:rPr lang="en-CA" sz="2400" b="0" i="1" dirty="0" smtClean="0">
                          <a:latin typeface="Cambria Math" panose="02040503050406030204" pitchFamily="18" charset="0"/>
                          <a:cs typeface="Times New Roman" panose="02020603050405020304" pitchFamily="18" charset="0"/>
                        </a:rPr>
                        <m:t>+</m:t>
                      </m:r>
                      <m:r>
                        <a:rPr lang="en-CA" sz="2400" b="0" i="1" dirty="0" smtClean="0">
                          <a:latin typeface="Cambria Math" panose="02040503050406030204" pitchFamily="18" charset="0"/>
                          <a:cs typeface="Times New Roman" panose="02020603050405020304" pitchFamily="18" charset="0"/>
                        </a:rPr>
                        <m:t>𝛿</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m:t>
                          </m:r>
                          <m:r>
                            <a:rPr lang="en-CA" sz="2400" b="0" i="1" dirty="0" smtClean="0">
                              <a:latin typeface="Cambria Math" panose="02040503050406030204" pitchFamily="18" charset="0"/>
                              <a:cs typeface="Times New Roman" panose="02020603050405020304" pitchFamily="18" charset="0"/>
                            </a:rPr>
                            <m:t>𝑆</m:t>
                          </m:r>
                        </m:e>
                        <m:sub>
                          <m:r>
                            <a:rPr lang="en-CA" sz="2400" b="0" i="1" dirty="0" smtClean="0">
                              <a:latin typeface="Cambria Math" panose="02040503050406030204" pitchFamily="18" charset="0"/>
                              <a:cs typeface="Times New Roman" panose="02020603050405020304" pitchFamily="18" charset="0"/>
                            </a:rPr>
                            <m:t>𝑖</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𝐿</m:t>
                          </m:r>
                        </m:e>
                        <m:sub>
                          <m:r>
                            <a:rPr lang="en-CA" sz="2400" b="0" i="1" dirty="0" smtClean="0">
                              <a:latin typeface="Cambria Math" panose="02040503050406030204" pitchFamily="18" charset="0"/>
                              <a:cs typeface="Times New Roman" panose="02020603050405020304" pitchFamily="18" charset="0"/>
                            </a:rPr>
                            <m:t>𝑚</m:t>
                          </m:r>
                        </m:sub>
                      </m:sSub>
                      <m:r>
                        <a:rPr lang="en-CA" sz="2400" b="0" i="1" dirty="0" smtClean="0">
                          <a:latin typeface="Cambria Math" panose="02040503050406030204" pitchFamily="18" charset="0"/>
                          <a:cs typeface="Times New Roman" panose="02020603050405020304" pitchFamily="18" charset="0"/>
                        </a:rPr>
                        <m:t>)+</m:t>
                      </m:r>
                      <m:sSub>
                        <m:sSubPr>
                          <m:ctrlPr>
                            <a:rPr lang="en-CA" sz="2400" b="0" i="1" dirty="0" smtClean="0">
                              <a:latin typeface="Cambria Math" panose="02040503050406030204" pitchFamily="18" charset="0"/>
                              <a:cs typeface="Times New Roman" panose="02020603050405020304" pitchFamily="18" charset="0"/>
                            </a:rPr>
                          </m:ctrlPr>
                        </m:sSubPr>
                        <m:e>
                          <m:r>
                            <a:rPr lang="en-CA" sz="2400" b="0" i="1" dirty="0" smtClean="0">
                              <a:latin typeface="Cambria Math" panose="02040503050406030204" pitchFamily="18" charset="0"/>
                              <a:cs typeface="Times New Roman" panose="02020603050405020304" pitchFamily="18" charset="0"/>
                            </a:rPr>
                            <m:t>𝜀</m:t>
                          </m:r>
                        </m:e>
                        <m:sub>
                          <m:r>
                            <a:rPr lang="en-CA" sz="2400" b="0" i="1" dirty="0" smtClean="0">
                              <a:latin typeface="Cambria Math" panose="02040503050406030204" pitchFamily="18" charset="0"/>
                              <a:cs typeface="Times New Roman" panose="02020603050405020304" pitchFamily="18" charset="0"/>
                            </a:rPr>
                            <m:t>𝑖𝑡𝑚</m:t>
                          </m:r>
                        </m:sub>
                      </m:sSub>
                    </m:oMath>
                  </m:oMathPara>
                </a14:m>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913" t="-1305"/>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23F54958-CC61-D69B-2BED-88D83FDF696B}"/>
              </a:ext>
            </a:extLst>
          </p:cNvPr>
          <p:cNvPicPr>
            <a:picLocks noChangeAspect="1"/>
          </p:cNvPicPr>
          <p:nvPr/>
        </p:nvPicPr>
        <p:blipFill>
          <a:blip r:embed="rId5"/>
          <a:stretch>
            <a:fillRect/>
          </a:stretch>
        </p:blipFill>
        <p:spPr>
          <a:xfrm>
            <a:off x="304800" y="1905000"/>
            <a:ext cx="10624991" cy="4119570"/>
          </a:xfrm>
          <a:prstGeom prst="rect">
            <a:avLst/>
          </a:prstGeom>
        </p:spPr>
      </p:pic>
      <p:cxnSp>
        <p:nvCxnSpPr>
          <p:cNvPr id="9" name="Straight Connector 8">
            <a:extLst>
              <a:ext uri="{FF2B5EF4-FFF2-40B4-BE49-F238E27FC236}">
                <a16:creationId xmlns:a16="http://schemas.microsoft.com/office/drawing/2014/main" id="{54A88A18-8CF0-0467-B962-D019243274A5}"/>
              </a:ext>
            </a:extLst>
          </p:cNvPr>
          <p:cNvCxnSpPr/>
          <p:nvPr/>
        </p:nvCxnSpPr>
        <p:spPr>
          <a:xfrm flipV="1">
            <a:off x="2133600" y="2133600"/>
            <a:ext cx="0" cy="2895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C91DFF-519E-258B-473B-41E4AD614BEC}"/>
              </a:ext>
            </a:extLst>
          </p:cNvPr>
          <p:cNvCxnSpPr/>
          <p:nvPr/>
        </p:nvCxnSpPr>
        <p:spPr>
          <a:xfrm flipV="1">
            <a:off x="7391400" y="2133600"/>
            <a:ext cx="0" cy="2895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435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Assumptions Needed for DID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dirty="0">
                <a:cs typeface="Times New Roman" panose="02020603050405020304" pitchFamily="18" charset="0"/>
              </a:rPr>
              <a:t>DID rests on the comparison of two groups</a:t>
            </a:r>
          </a:p>
          <a:p>
            <a:r>
              <a:rPr lang="en-US" sz="2400" dirty="0">
                <a:cs typeface="Times New Roman" panose="02020603050405020304" pitchFamily="18" charset="0"/>
              </a:rPr>
              <a:t>What do we need for that comparison to be valid? </a:t>
            </a:r>
          </a:p>
          <a:p>
            <a:pPr lvl="1"/>
            <a:r>
              <a:rPr lang="en-US" sz="2400" dirty="0">
                <a:cs typeface="Times New Roman" panose="02020603050405020304" pitchFamily="18" charset="0"/>
              </a:rPr>
              <a:t>In general, groups need to be similar</a:t>
            </a:r>
          </a:p>
          <a:p>
            <a:pPr lvl="1"/>
            <a:r>
              <a:rPr lang="en-US" sz="2400" dirty="0">
                <a:cs typeface="Times New Roman" panose="02020603050405020304" pitchFamily="18" charset="0"/>
              </a:rPr>
              <a:t>Of critical importance to DID is the </a:t>
            </a:r>
            <a:r>
              <a:rPr lang="en-US" sz="2400" b="1" dirty="0">
                <a:cs typeface="Times New Roman" panose="02020603050405020304" pitchFamily="18" charset="0"/>
              </a:rPr>
              <a:t>parallel trends </a:t>
            </a:r>
            <a:r>
              <a:rPr lang="en-US" sz="2400" dirty="0">
                <a:cs typeface="Times New Roman" panose="02020603050405020304" pitchFamily="18" charset="0"/>
              </a:rPr>
              <a:t>assumption: </a:t>
            </a:r>
          </a:p>
          <a:p>
            <a:pPr marL="0" indent="0">
              <a:buNone/>
            </a:pPr>
            <a:r>
              <a:rPr lang="en-US" sz="2800" b="1" u="sng" dirty="0">
                <a:solidFill>
                  <a:schemeClr val="accent2">
                    <a:lumMod val="75000"/>
                  </a:schemeClr>
                </a:solidFill>
                <a:cs typeface="Times New Roman" panose="02020603050405020304" pitchFamily="18" charset="0"/>
              </a:rPr>
              <a:t>If no treatment had occurred, the difference between the treated group and the untreated group would have stayed the same across periods</a:t>
            </a:r>
          </a:p>
          <a:p>
            <a:r>
              <a:rPr lang="en-US" sz="2400" dirty="0">
                <a:cs typeface="Times New Roman" panose="02020603050405020304" pitchFamily="18" charset="0"/>
              </a:rPr>
              <a:t>Of course, this is completely unobservable (it’s a </a:t>
            </a:r>
            <a:r>
              <a:rPr lang="en-US" sz="2400" i="1" dirty="0">
                <a:cs typeface="Times New Roman" panose="02020603050405020304" pitchFamily="18" charset="0"/>
              </a:rPr>
              <a:t>potential outcome</a:t>
            </a:r>
            <a:r>
              <a:rPr lang="en-US" sz="2400" dirty="0">
                <a:cs typeface="Times New Roman" panose="02020603050405020304" pitchFamily="18" charset="0"/>
              </a:rPr>
              <a:t>)</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75005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DID rests on the comparison of two groups—what do we need for that comparison to be valid? </a:t>
            </a:r>
          </a:p>
          <a:p>
            <a:pPr marL="0" indent="0">
              <a:buNone/>
            </a:pPr>
            <a:r>
              <a:rPr lang="en-US" sz="2600" b="1" dirty="0">
                <a:solidFill>
                  <a:schemeClr val="accent2">
                    <a:lumMod val="75000"/>
                  </a:schemeClr>
                </a:solidFill>
                <a:cs typeface="Times New Roman" panose="02020603050405020304" pitchFamily="18" charset="0"/>
              </a:rPr>
              <a:t>Parallel trends! </a:t>
            </a:r>
            <a:r>
              <a:rPr lang="en-US" sz="2600" dirty="0">
                <a:cs typeface="Times New Roman" panose="02020603050405020304" pitchFamily="18" charset="0"/>
              </a:rPr>
              <a:t>What is this in math? </a:t>
            </a:r>
          </a:p>
          <a:p>
            <a:endParaRPr lang="en-US" sz="2400" dirty="0">
              <a:cs typeface="Times New Roman" panose="02020603050405020304" pitchFamily="18" charset="0"/>
            </a:endParaRPr>
          </a:p>
        </p:txBody>
      </p:sp>
      <p:sp>
        <p:nvSpPr>
          <p:cNvPr id="9" name="TextBox 8">
            <a:extLst>
              <a:ext uri="{FF2B5EF4-FFF2-40B4-BE49-F238E27FC236}">
                <a16:creationId xmlns:a16="http://schemas.microsoft.com/office/drawing/2014/main" id="{3EE9D18F-77E4-8AB7-20E8-D4E01BB43EF2}"/>
              </a:ext>
            </a:extLst>
          </p:cNvPr>
          <p:cNvSpPr txBox="1"/>
          <p:nvPr/>
        </p:nvSpPr>
        <p:spPr>
          <a:xfrm>
            <a:off x="4014588" y="2940177"/>
            <a:ext cx="6882012" cy="830997"/>
          </a:xfrm>
          <a:prstGeom prst="rect">
            <a:avLst/>
          </a:prstGeom>
          <a:noFill/>
        </p:spPr>
        <p:txBody>
          <a:bodyPr wrap="none" rtlCol="0">
            <a:spAutoFit/>
          </a:bodyPr>
          <a:lstStyle/>
          <a:p>
            <a:r>
              <a:rPr lang="en-CA" sz="2400" dirty="0"/>
              <a:t>Treatment effect + Changes in Treated Group </a:t>
            </a:r>
          </a:p>
          <a:p>
            <a:r>
              <a:rPr lang="en-CA" sz="2400" dirty="0"/>
              <a:t>					– Changes in Untreated Group</a:t>
            </a:r>
          </a:p>
        </p:txBody>
      </p:sp>
      <p:pic>
        <p:nvPicPr>
          <p:cNvPr id="6" name="Picture 5">
            <a:extLst>
              <a:ext uri="{FF2B5EF4-FFF2-40B4-BE49-F238E27FC236}">
                <a16:creationId xmlns:a16="http://schemas.microsoft.com/office/drawing/2014/main" id="{B22AE7F2-F10C-DEE6-80B0-6A24FAC8F640}"/>
              </a:ext>
            </a:extLst>
          </p:cNvPr>
          <p:cNvPicPr>
            <a:picLocks noChangeAspect="1"/>
          </p:cNvPicPr>
          <p:nvPr/>
        </p:nvPicPr>
        <p:blipFill>
          <a:blip r:embed="rId3"/>
          <a:stretch>
            <a:fillRect/>
          </a:stretch>
        </p:blipFill>
        <p:spPr>
          <a:xfrm>
            <a:off x="19878" y="958919"/>
            <a:ext cx="12192000" cy="4258788"/>
          </a:xfrm>
          <a:prstGeom prst="rect">
            <a:avLst/>
          </a:prstGeom>
        </p:spPr>
      </p:pic>
    </p:spTree>
    <p:extLst>
      <p:ext uri="{BB962C8B-B14F-4D97-AF65-F5344CB8AC3E}">
        <p14:creationId xmlns:p14="http://schemas.microsoft.com/office/powerpoint/2010/main" val="2275322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857EE10-5556-3730-DB60-A105E76F7095}"/>
              </a:ext>
            </a:extLst>
          </p:cNvPr>
          <p:cNvPicPr>
            <a:picLocks noChangeAspect="1"/>
          </p:cNvPicPr>
          <p:nvPr/>
        </p:nvPicPr>
        <p:blipFill>
          <a:blip r:embed="rId3"/>
          <a:stretch>
            <a:fillRect/>
          </a:stretch>
        </p:blipFill>
        <p:spPr>
          <a:xfrm>
            <a:off x="381000" y="1447800"/>
            <a:ext cx="10900466" cy="2590800"/>
          </a:xfrm>
          <a:prstGeom prst="rect">
            <a:avLst/>
          </a:prstGeom>
        </p:spPr>
      </p:pic>
    </p:spTree>
    <p:extLst>
      <p:ext uri="{BB962C8B-B14F-4D97-AF65-F5344CB8AC3E}">
        <p14:creationId xmlns:p14="http://schemas.microsoft.com/office/powerpoint/2010/main" val="3618673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 Dynamic Effects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821659D-E830-64F2-508A-18E0E3D11DDB}"/>
              </a:ext>
            </a:extLst>
          </p:cNvPr>
          <p:cNvPicPr>
            <a:picLocks noChangeAspect="1"/>
          </p:cNvPicPr>
          <p:nvPr/>
        </p:nvPicPr>
        <p:blipFill>
          <a:blip r:embed="rId3"/>
          <a:stretch>
            <a:fillRect/>
          </a:stretch>
        </p:blipFill>
        <p:spPr>
          <a:xfrm>
            <a:off x="152400" y="959607"/>
            <a:ext cx="10896600" cy="5248582"/>
          </a:xfrm>
          <a:prstGeom prst="rect">
            <a:avLst/>
          </a:prstGeom>
        </p:spPr>
      </p:pic>
      <p:sp>
        <p:nvSpPr>
          <p:cNvPr id="7" name="Oval 6">
            <a:extLst>
              <a:ext uri="{FF2B5EF4-FFF2-40B4-BE49-F238E27FC236}">
                <a16:creationId xmlns:a16="http://schemas.microsoft.com/office/drawing/2014/main" id="{F06C220C-1B2A-1533-7FBE-985BDDA66762}"/>
              </a:ext>
            </a:extLst>
          </p:cNvPr>
          <p:cNvSpPr/>
          <p:nvPr/>
        </p:nvSpPr>
        <p:spPr>
          <a:xfrm>
            <a:off x="5410200" y="5257800"/>
            <a:ext cx="4953000" cy="64059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60591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Dummy Variable Trap</a:t>
            </a:r>
          </a:p>
        </p:txBody>
      </p:sp>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762000"/>
            <a:ext cx="10573512" cy="5418137"/>
          </a:xfrm>
        </p:spPr>
        <p:txBody>
          <a:bodyPr>
            <a:normAutofit/>
          </a:bodyPr>
          <a:lstStyle/>
          <a:p>
            <a:r>
              <a:rPr lang="en-CA" dirty="0"/>
              <a:t>Recent article evaluating policies banning the purchase of sex on rape in Sweden</a:t>
            </a:r>
          </a:p>
          <a:p>
            <a:r>
              <a:rPr lang="en-CA" dirty="0"/>
              <a:t>What’s the problem? </a:t>
            </a:r>
            <a:r>
              <a:rPr lang="en-CA" b="1" dirty="0"/>
              <a:t>Controlling for differences across time </a:t>
            </a:r>
            <a:endParaRPr lang="en-CA" dirty="0"/>
          </a:p>
          <a:p>
            <a:endParaRPr lang="en-CA" dirty="0"/>
          </a:p>
        </p:txBody>
      </p:sp>
      <p:pic>
        <p:nvPicPr>
          <p:cNvPr id="5" name="Picture 4">
            <a:extLst>
              <a:ext uri="{FF2B5EF4-FFF2-40B4-BE49-F238E27FC236}">
                <a16:creationId xmlns:a16="http://schemas.microsoft.com/office/drawing/2014/main" id="{5EBA45CF-F133-4282-78BC-DB12CBC09D39}"/>
              </a:ext>
            </a:extLst>
          </p:cNvPr>
          <p:cNvPicPr>
            <a:picLocks noChangeAspect="1"/>
          </p:cNvPicPr>
          <p:nvPr/>
        </p:nvPicPr>
        <p:blipFill>
          <a:blip r:embed="rId3"/>
          <a:stretch>
            <a:fillRect/>
          </a:stretch>
        </p:blipFill>
        <p:spPr>
          <a:xfrm>
            <a:off x="609600" y="1752600"/>
            <a:ext cx="6504581" cy="4220430"/>
          </a:xfrm>
          <a:prstGeom prst="rect">
            <a:avLst/>
          </a:prstGeom>
        </p:spPr>
      </p:pic>
    </p:spTree>
    <p:extLst>
      <p:ext uri="{BB962C8B-B14F-4D97-AF65-F5344CB8AC3E}">
        <p14:creationId xmlns:p14="http://schemas.microsoft.com/office/powerpoint/2010/main" val="421068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 Dynamic Effects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821659D-E830-64F2-508A-18E0E3D11DDB}"/>
              </a:ext>
            </a:extLst>
          </p:cNvPr>
          <p:cNvPicPr>
            <a:picLocks noChangeAspect="1"/>
          </p:cNvPicPr>
          <p:nvPr/>
        </p:nvPicPr>
        <p:blipFill>
          <a:blip r:embed="rId3"/>
          <a:stretch>
            <a:fillRect/>
          </a:stretch>
        </p:blipFill>
        <p:spPr>
          <a:xfrm>
            <a:off x="152400" y="959607"/>
            <a:ext cx="10896600" cy="5248582"/>
          </a:xfrm>
          <a:prstGeom prst="rect">
            <a:avLst/>
          </a:prstGeom>
        </p:spPr>
      </p:pic>
      <p:sp>
        <p:nvSpPr>
          <p:cNvPr id="7" name="Oval 6">
            <a:extLst>
              <a:ext uri="{FF2B5EF4-FFF2-40B4-BE49-F238E27FC236}">
                <a16:creationId xmlns:a16="http://schemas.microsoft.com/office/drawing/2014/main" id="{F06C220C-1B2A-1533-7FBE-985BDDA66762}"/>
              </a:ext>
            </a:extLst>
          </p:cNvPr>
          <p:cNvSpPr/>
          <p:nvPr/>
        </p:nvSpPr>
        <p:spPr>
          <a:xfrm>
            <a:off x="381000" y="1447800"/>
            <a:ext cx="1524000" cy="37338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12649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 Dynamic Effects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821659D-E830-64F2-508A-18E0E3D11DDB}"/>
              </a:ext>
            </a:extLst>
          </p:cNvPr>
          <p:cNvPicPr>
            <a:picLocks noChangeAspect="1"/>
          </p:cNvPicPr>
          <p:nvPr/>
        </p:nvPicPr>
        <p:blipFill>
          <a:blip r:embed="rId3"/>
          <a:stretch>
            <a:fillRect/>
          </a:stretch>
        </p:blipFill>
        <p:spPr>
          <a:xfrm>
            <a:off x="152400" y="959607"/>
            <a:ext cx="10896600" cy="5248582"/>
          </a:xfrm>
          <a:prstGeom prst="rect">
            <a:avLst/>
          </a:prstGeom>
        </p:spPr>
      </p:pic>
      <p:sp>
        <p:nvSpPr>
          <p:cNvPr id="7" name="Oval 6">
            <a:extLst>
              <a:ext uri="{FF2B5EF4-FFF2-40B4-BE49-F238E27FC236}">
                <a16:creationId xmlns:a16="http://schemas.microsoft.com/office/drawing/2014/main" id="{F06C220C-1B2A-1533-7FBE-985BDDA66762}"/>
              </a:ext>
            </a:extLst>
          </p:cNvPr>
          <p:cNvSpPr/>
          <p:nvPr/>
        </p:nvSpPr>
        <p:spPr>
          <a:xfrm>
            <a:off x="7451005" y="2819400"/>
            <a:ext cx="3810000" cy="228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00053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 Dynamic Effects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821659D-E830-64F2-508A-18E0E3D11DDB}"/>
              </a:ext>
            </a:extLst>
          </p:cNvPr>
          <p:cNvPicPr>
            <a:picLocks noChangeAspect="1"/>
          </p:cNvPicPr>
          <p:nvPr/>
        </p:nvPicPr>
        <p:blipFill>
          <a:blip r:embed="rId3"/>
          <a:stretch>
            <a:fillRect/>
          </a:stretch>
        </p:blipFill>
        <p:spPr>
          <a:xfrm>
            <a:off x="152400" y="959607"/>
            <a:ext cx="10896600" cy="5248582"/>
          </a:xfrm>
          <a:prstGeom prst="rect">
            <a:avLst/>
          </a:prstGeom>
        </p:spPr>
      </p:pic>
      <p:cxnSp>
        <p:nvCxnSpPr>
          <p:cNvPr id="6" name="Straight Connector 5">
            <a:extLst>
              <a:ext uri="{FF2B5EF4-FFF2-40B4-BE49-F238E27FC236}">
                <a16:creationId xmlns:a16="http://schemas.microsoft.com/office/drawing/2014/main" id="{EE893C5B-8321-3AA4-192B-28608BDC4F77}"/>
              </a:ext>
            </a:extLst>
          </p:cNvPr>
          <p:cNvCxnSpPr/>
          <p:nvPr/>
        </p:nvCxnSpPr>
        <p:spPr>
          <a:xfrm>
            <a:off x="609600" y="3352800"/>
            <a:ext cx="4953000" cy="0"/>
          </a:xfrm>
          <a:prstGeom prst="line">
            <a:avLst/>
          </a:prstGeom>
          <a:ln w="571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A6EFAE-23BD-1DC3-6C48-55A21BA60A2D}"/>
              </a:ext>
            </a:extLst>
          </p:cNvPr>
          <p:cNvCxnSpPr/>
          <p:nvPr/>
        </p:nvCxnSpPr>
        <p:spPr>
          <a:xfrm>
            <a:off x="6096000" y="3352800"/>
            <a:ext cx="4953000" cy="0"/>
          </a:xfrm>
          <a:prstGeom prst="line">
            <a:avLst/>
          </a:prstGeom>
          <a:ln w="57150">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504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happens if we don’t have parallel trends?</a:t>
            </a: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7" name="Picture 6">
            <a:extLst>
              <a:ext uri="{FF2B5EF4-FFF2-40B4-BE49-F238E27FC236}">
                <a16:creationId xmlns:a16="http://schemas.microsoft.com/office/drawing/2014/main" id="{D1BA3DC1-298C-4709-52B3-E5FF42EA65F7}"/>
              </a:ext>
            </a:extLst>
          </p:cNvPr>
          <p:cNvPicPr>
            <a:picLocks noChangeAspect="1"/>
          </p:cNvPicPr>
          <p:nvPr/>
        </p:nvPicPr>
        <p:blipFill>
          <a:blip r:embed="rId3"/>
          <a:stretch>
            <a:fillRect/>
          </a:stretch>
        </p:blipFill>
        <p:spPr>
          <a:xfrm>
            <a:off x="800100" y="982488"/>
            <a:ext cx="10058400" cy="5055890"/>
          </a:xfrm>
          <a:prstGeom prst="rect">
            <a:avLst/>
          </a:prstGeom>
        </p:spPr>
      </p:pic>
    </p:spTree>
    <p:extLst>
      <p:ext uri="{BB962C8B-B14F-4D97-AF65-F5344CB8AC3E}">
        <p14:creationId xmlns:p14="http://schemas.microsoft.com/office/powerpoint/2010/main" val="2471875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happens if we don’t have parallel trends?</a:t>
            </a: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7" name="Picture 6">
            <a:extLst>
              <a:ext uri="{FF2B5EF4-FFF2-40B4-BE49-F238E27FC236}">
                <a16:creationId xmlns:a16="http://schemas.microsoft.com/office/drawing/2014/main" id="{D1BA3DC1-298C-4709-52B3-E5FF42EA65F7}"/>
              </a:ext>
            </a:extLst>
          </p:cNvPr>
          <p:cNvPicPr>
            <a:picLocks noChangeAspect="1"/>
          </p:cNvPicPr>
          <p:nvPr/>
        </p:nvPicPr>
        <p:blipFill>
          <a:blip r:embed="rId3"/>
          <a:stretch>
            <a:fillRect/>
          </a:stretch>
        </p:blipFill>
        <p:spPr>
          <a:xfrm>
            <a:off x="800100" y="982488"/>
            <a:ext cx="10058400" cy="5055890"/>
          </a:xfrm>
          <a:prstGeom prst="rect">
            <a:avLst/>
          </a:prstGeom>
        </p:spPr>
      </p:pic>
      <p:pic>
        <p:nvPicPr>
          <p:cNvPr id="5" name="Picture 4">
            <a:extLst>
              <a:ext uri="{FF2B5EF4-FFF2-40B4-BE49-F238E27FC236}">
                <a16:creationId xmlns:a16="http://schemas.microsoft.com/office/drawing/2014/main" id="{4C97E8AE-7C9D-E83E-A6DE-AADBA6AD6617}"/>
              </a:ext>
            </a:extLst>
          </p:cNvPr>
          <p:cNvPicPr>
            <a:picLocks noChangeAspect="1"/>
          </p:cNvPicPr>
          <p:nvPr/>
        </p:nvPicPr>
        <p:blipFill>
          <a:blip r:embed="rId4"/>
          <a:stretch>
            <a:fillRect/>
          </a:stretch>
        </p:blipFill>
        <p:spPr>
          <a:xfrm>
            <a:off x="798171" y="1074431"/>
            <a:ext cx="10058400" cy="5021569"/>
          </a:xfrm>
          <a:prstGeom prst="rect">
            <a:avLst/>
          </a:prstGeom>
        </p:spPr>
      </p:pic>
    </p:spTree>
    <p:extLst>
      <p:ext uri="{BB962C8B-B14F-4D97-AF65-F5344CB8AC3E}">
        <p14:creationId xmlns:p14="http://schemas.microsoft.com/office/powerpoint/2010/main" val="1923071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Suggestive </a:t>
            </a:r>
            <a:r>
              <a:rPr lang="en-US" sz="3600" dirty="0">
                <a:cs typeface="Times New Roman" panose="02020603050405020304" pitchFamily="18" charset="0"/>
              </a:rPr>
              <a:t>Evidence for Parallel Trends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dirty="0">
                <a:cs typeface="Times New Roman" panose="02020603050405020304" pitchFamily="18" charset="0"/>
              </a:rPr>
              <a:t>Event study</a:t>
            </a:r>
          </a:p>
          <a:p>
            <a:r>
              <a:rPr lang="en-US" sz="2400" dirty="0">
                <a:cs typeface="Times New Roman" panose="02020603050405020304" pitchFamily="18" charset="0"/>
              </a:rPr>
              <a:t>What else do they argue? </a:t>
            </a:r>
          </a:p>
          <a:p>
            <a:r>
              <a:rPr lang="en-US" sz="2400" dirty="0">
                <a:cs typeface="Times New Roman" panose="02020603050405020304" pitchFamily="18" charset="0"/>
              </a:rPr>
              <a:t>Are you convinced? What would happen otherwise? </a:t>
            </a:r>
          </a:p>
          <a:p>
            <a:r>
              <a:rPr lang="en-US" sz="2400" dirty="0">
                <a:cs typeface="Times New Roman" panose="02020603050405020304" pitchFamily="18" charset="0"/>
              </a:rPr>
              <a:t>What do you need to see to believe this comes from the policy itself?</a:t>
            </a:r>
          </a:p>
        </p:txBody>
      </p:sp>
    </p:spTree>
    <p:extLst>
      <p:ext uri="{BB962C8B-B14F-4D97-AF65-F5344CB8AC3E}">
        <p14:creationId xmlns:p14="http://schemas.microsoft.com/office/powerpoint/2010/main" val="3876382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Robustness/Mechanisms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015391" cy="5141388"/>
          </a:xfrm>
        </p:spPr>
        <p:txBody>
          <a:bodyPr>
            <a:noAutofit/>
          </a:bodyPr>
          <a:lstStyle/>
          <a:p>
            <a:pPr marL="0" indent="0">
              <a:buNone/>
            </a:pPr>
            <a:r>
              <a:rPr lang="en-US" sz="2400" b="1" dirty="0">
                <a:cs typeface="Times New Roman" panose="02020603050405020304" pitchFamily="18" charset="0"/>
              </a:rPr>
              <a:t>Robustness Checks</a:t>
            </a:r>
          </a:p>
          <a:p>
            <a:r>
              <a:rPr lang="en-US" sz="2400" dirty="0">
                <a:cs typeface="Times New Roman" panose="02020603050405020304" pitchFamily="18" charset="0"/>
              </a:rPr>
              <a:t>Heterogeneity across gender, geography, employment, education</a:t>
            </a:r>
          </a:p>
          <a:p>
            <a:r>
              <a:rPr lang="en-US" sz="2400" dirty="0">
                <a:cs typeface="Times New Roman" panose="02020603050405020304" pitchFamily="18" charset="0"/>
              </a:rPr>
              <a:t>Group-specific time trends and expand sample to “unknown sexual orientation” </a:t>
            </a:r>
          </a:p>
          <a:p>
            <a:r>
              <a:rPr lang="en-US" sz="2400" dirty="0">
                <a:cs typeface="Times New Roman" panose="02020603050405020304" pitchFamily="18" charset="0"/>
              </a:rPr>
              <a:t>DD with propensity score matching</a:t>
            </a:r>
          </a:p>
          <a:p>
            <a:r>
              <a:rPr lang="en-US" sz="2400" dirty="0">
                <a:cs typeface="Times New Roman" panose="02020603050405020304" pitchFamily="18" charset="0"/>
              </a:rPr>
              <a:t>Additional survey outcome variables</a:t>
            </a:r>
          </a:p>
          <a:p>
            <a:pPr marL="0" indent="0">
              <a:buNone/>
            </a:pPr>
            <a:r>
              <a:rPr lang="en-US" sz="2400" b="1" dirty="0">
                <a:cs typeface="Times New Roman" panose="02020603050405020304" pitchFamily="18" charset="0"/>
              </a:rPr>
              <a:t>Mechanisms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803335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Robustness/Mechanisms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015391" cy="5141388"/>
          </a:xfrm>
        </p:spPr>
        <p:txBody>
          <a:bodyPr>
            <a:noAutofit/>
          </a:bodyPr>
          <a:lstStyle/>
          <a:p>
            <a:pPr marL="0" indent="0">
              <a:buNone/>
            </a:pPr>
            <a:r>
              <a:rPr lang="en-US" sz="2400" b="1" dirty="0">
                <a:cs typeface="Times New Roman" panose="02020603050405020304" pitchFamily="18" charset="0"/>
              </a:rPr>
              <a:t>Robustness Checks</a:t>
            </a:r>
          </a:p>
          <a:p>
            <a:r>
              <a:rPr lang="en-US" sz="2400" dirty="0">
                <a:cs typeface="Times New Roman" panose="02020603050405020304" pitchFamily="18" charset="0"/>
              </a:rPr>
              <a:t>Heterogeneity across gender, geography, employment, education</a:t>
            </a:r>
          </a:p>
          <a:p>
            <a:r>
              <a:rPr lang="en-US" sz="2400" dirty="0">
                <a:cs typeface="Times New Roman" panose="02020603050405020304" pitchFamily="18" charset="0"/>
              </a:rPr>
              <a:t>Group-specific time trends and expand sample to “unknown sexual orientation” </a:t>
            </a:r>
          </a:p>
          <a:p>
            <a:r>
              <a:rPr lang="en-US" sz="2400" dirty="0">
                <a:cs typeface="Times New Roman" panose="02020603050405020304" pitchFamily="18" charset="0"/>
              </a:rPr>
              <a:t>DD with propensity score matching</a:t>
            </a:r>
          </a:p>
          <a:p>
            <a:r>
              <a:rPr lang="en-US" sz="2400" dirty="0">
                <a:cs typeface="Times New Roman" panose="02020603050405020304" pitchFamily="18" charset="0"/>
              </a:rPr>
              <a:t>Additional survey outcome variables</a:t>
            </a:r>
          </a:p>
          <a:p>
            <a:pPr marL="0" indent="0">
              <a:buNone/>
            </a:pPr>
            <a:r>
              <a:rPr lang="en-US" sz="2400" b="1" dirty="0">
                <a:cs typeface="Times New Roman" panose="02020603050405020304" pitchFamily="18" charset="0"/>
              </a:rPr>
              <a:t>Mechanisms</a:t>
            </a:r>
          </a:p>
          <a:p>
            <a:r>
              <a:rPr lang="en-US" sz="2400" dirty="0">
                <a:cs typeface="Times New Roman" panose="02020603050405020304" pitchFamily="18" charset="0"/>
              </a:rPr>
              <a:t>Look at married/non-married subgroups</a:t>
            </a:r>
          </a:p>
          <a:p>
            <a:r>
              <a:rPr lang="en-US" sz="2400" dirty="0">
                <a:cs typeface="Times New Roman" panose="02020603050405020304" pitchFamily="18" charset="0"/>
              </a:rPr>
              <a:t>Tolerance, social acceptance, etc. </a:t>
            </a:r>
          </a:p>
        </p:txBody>
      </p:sp>
    </p:spTree>
    <p:extLst>
      <p:ext uri="{BB962C8B-B14F-4D97-AF65-F5344CB8AC3E}">
        <p14:creationId xmlns:p14="http://schemas.microsoft.com/office/powerpoint/2010/main" val="2056356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DID: Best Practices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19199" y="1066801"/>
                <a:ext cx="9829801" cy="5141388"/>
              </a:xfrm>
            </p:spPr>
            <p:txBody>
              <a:bodyPr>
                <a:noAutofit/>
              </a:bodyPr>
              <a:lstStyle/>
              <a:p>
                <a:pPr marL="457200" indent="-457200">
                  <a:buFont typeface="+mj-lt"/>
                  <a:buAutoNum type="arabicPeriod"/>
                </a:pPr>
                <a:r>
                  <a:rPr lang="en-US" sz="2400" dirty="0">
                    <a:cs typeface="Times New Roman" panose="02020603050405020304" pitchFamily="18" charset="0"/>
                  </a:rPr>
                  <a:t>Generally, standard errors need to correct for </a:t>
                </a:r>
                <a:r>
                  <a:rPr lang="en-US" sz="2400" b="1" dirty="0">
                    <a:cs typeface="Times New Roman" panose="02020603050405020304" pitchFamily="18" charset="0"/>
                  </a:rPr>
                  <a:t>within-unit time variation</a:t>
                </a:r>
                <a:endParaRPr lang="en-US" sz="2400" dirty="0">
                  <a:cs typeface="Times New Roman" panose="02020603050405020304" pitchFamily="18" charset="0"/>
                </a:endParaRPr>
              </a:p>
              <a:p>
                <a:pPr lvl="1"/>
                <a:r>
                  <a:rPr lang="en-US" sz="2400" dirty="0">
                    <a:cs typeface="Times New Roman" panose="02020603050405020304" pitchFamily="18" charset="0"/>
                  </a:rPr>
                  <a:t>This includes both “clustering” and serial correlation</a:t>
                </a:r>
              </a:p>
              <a:p>
                <a:pPr lvl="1"/>
                <a:r>
                  <a:rPr lang="en-US" sz="2400" dirty="0">
                    <a:cs typeface="Times New Roman" panose="02020603050405020304" pitchFamily="18" charset="0"/>
                  </a:rPr>
                  <a:t>Usually, you can cluster your standard errors within-unit. </a:t>
                </a:r>
              </a:p>
              <a:p>
                <a:pPr marL="457200" indent="-457200">
                  <a:buFont typeface="+mj-lt"/>
                  <a:buAutoNum type="arabicPeriod"/>
                </a:pPr>
                <a:r>
                  <a:rPr lang="en-US" sz="2400" dirty="0">
                    <a:cs typeface="Times New Roman" panose="02020603050405020304" pitchFamily="18" charset="0"/>
                  </a:rPr>
                  <a:t>Keep in mind your </a:t>
                </a:r>
                <a:r>
                  <a:rPr lang="en-US" sz="2400" i="1" dirty="0">
                    <a:cs typeface="Times New Roman" panose="02020603050405020304" pitchFamily="18" charset="0"/>
                  </a:rPr>
                  <a:t>essential sample size</a:t>
                </a:r>
                <a:endParaRPr lang="en-US" sz="2400" dirty="0">
                  <a:cs typeface="Times New Roman" panose="02020603050405020304" pitchFamily="18" charset="0"/>
                </a:endParaRPr>
              </a:p>
              <a:p>
                <a:pPr lvl="1"/>
                <a:r>
                  <a:rPr lang="en-US" sz="2400" dirty="0">
                    <a:cs typeface="Times New Roman" panose="02020603050405020304" pitchFamily="18" charset="0"/>
                  </a:rPr>
                  <a:t>We may have a “big data” set, but DID aggregates to unit/time</a:t>
                </a:r>
              </a:p>
              <a:p>
                <a:pPr lvl="1"/>
                <a:r>
                  <a:rPr lang="en-US" sz="2400" dirty="0">
                    <a:cs typeface="Times New Roman" panose="02020603050405020304" pitchFamily="18" charset="0"/>
                  </a:rPr>
                  <a:t>How does that affect your inference (e.g.,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𝑁</m:t>
                        </m:r>
                      </m:e>
                      <m:sub>
                        <m:r>
                          <a:rPr lang="en-US" sz="2400" b="0" i="1" smtClean="0">
                            <a:latin typeface="Cambria Math" panose="02040503050406030204" pitchFamily="18" charset="0"/>
                            <a:cs typeface="Times New Roman" panose="02020603050405020304" pitchFamily="18" charset="0"/>
                          </a:rPr>
                          <m:t>𝑟𝑒𝑎𝑙</m:t>
                        </m:r>
                      </m:sub>
                    </m:sSub>
                    <m:r>
                      <a:rPr lang="en-US" sz="2400" b="0" i="1" smtClean="0">
                        <a:latin typeface="Cambria Math" panose="02040503050406030204" pitchFamily="18" charset="0"/>
                        <a:cs typeface="Times New Roman" panose="02020603050405020304" pitchFamily="18" charset="0"/>
                      </a:rPr>
                      <m:t>&lt;30</m:t>
                    </m:r>
                  </m:oMath>
                </a14:m>
                <a:r>
                  <a:rPr lang="en-US" sz="2400" dirty="0">
                    <a:cs typeface="Times New Roman" panose="02020603050405020304" pitchFamily="18" charset="0"/>
                  </a:rPr>
                  <a:t>)?</a:t>
                </a:r>
              </a:p>
              <a:p>
                <a:pPr marL="457200" indent="-457200">
                  <a:buFont typeface="+mj-lt"/>
                  <a:buAutoNum type="arabicPeriod"/>
                </a:pPr>
                <a:r>
                  <a:rPr lang="en-US" sz="2400" dirty="0">
                    <a:cs typeface="Times New Roman" panose="02020603050405020304" pitchFamily="18" charset="0"/>
                  </a:rPr>
                  <a:t>Placebos are your friend! </a:t>
                </a:r>
              </a:p>
              <a:p>
                <a:pPr marL="457200" indent="-457200">
                  <a:buFont typeface="+mj-lt"/>
                  <a:buAutoNum type="arabicPeriod"/>
                </a:pPr>
                <a:r>
                  <a:rPr lang="en-US" sz="2400" dirty="0">
                    <a:cs typeface="Times New Roman" panose="02020603050405020304" pitchFamily="18" charset="0"/>
                  </a:rPr>
                  <a:t>If you’re stuck working with </a:t>
                </a:r>
                <a:r>
                  <a:rPr lang="en-US" sz="2400" b="1" u="sng" dirty="0">
                    <a:cs typeface="Times New Roman" panose="02020603050405020304" pitchFamily="18" charset="0"/>
                  </a:rPr>
                  <a:t>repeated cross-sections</a:t>
                </a:r>
                <a:r>
                  <a:rPr lang="en-US" sz="2400" dirty="0">
                    <a:cs typeface="Times New Roman" panose="02020603050405020304" pitchFamily="18" charset="0"/>
                  </a:rPr>
                  <a:t>:</a:t>
                </a:r>
              </a:p>
              <a:p>
                <a:pPr lvl="1"/>
                <a:r>
                  <a:rPr lang="en-US" sz="2400" dirty="0">
                    <a:cs typeface="Times New Roman" panose="02020603050405020304" pitchFamily="18" charset="0"/>
                  </a:rPr>
                  <a:t>Check for compositional changes across periods (balance)</a:t>
                </a:r>
              </a:p>
              <a:p>
                <a:pPr lvl="1"/>
                <a:r>
                  <a:rPr lang="en-US" sz="2400" dirty="0">
                    <a:cs typeface="Times New Roman" panose="02020603050405020304" pitchFamily="18" charset="0"/>
                  </a:rPr>
                  <a:t>This can lead to OVB – is the treatment really exogenous in your data?</a:t>
                </a:r>
              </a:p>
              <a:p>
                <a:pPr marL="514350" indent="-514350">
                  <a:buFont typeface="+mj-lt"/>
                  <a:buAutoNum type="arabicPeriod"/>
                </a:pPr>
                <a:r>
                  <a:rPr lang="en-US" sz="2600" b="1" u="sng" dirty="0">
                    <a:cs typeface="Times New Roman" panose="02020603050405020304" pitchFamily="18" charset="0"/>
                  </a:rPr>
                  <a:t>Event studies are complicated! </a:t>
                </a:r>
              </a:p>
              <a:p>
                <a:pPr lvl="1"/>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b="-2254"/>
                </a:stretch>
              </a:blipFill>
            </p:spPr>
            <p:txBody>
              <a:bodyPr/>
              <a:lstStyle/>
              <a:p>
                <a:r>
                  <a:rPr lang="en-CA">
                    <a:noFill/>
                  </a:rPr>
                  <a:t> </a:t>
                </a:r>
              </a:p>
            </p:txBody>
          </p:sp>
        </mc:Fallback>
      </mc:AlternateContent>
    </p:spTree>
    <p:extLst>
      <p:ext uri="{BB962C8B-B14F-4D97-AF65-F5344CB8AC3E}">
        <p14:creationId xmlns:p14="http://schemas.microsoft.com/office/powerpoint/2010/main" val="3415484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Interpretation and Limitations of Analysis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What worked well in this analysis? </a:t>
            </a:r>
          </a:p>
          <a:p>
            <a:pPr lvl="1"/>
            <a:r>
              <a:rPr lang="en-US" sz="2400" dirty="0">
                <a:cs typeface="Times New Roman" panose="02020603050405020304" pitchFamily="18" charset="0"/>
              </a:rPr>
              <a:t>What was lacking? </a:t>
            </a:r>
          </a:p>
          <a:p>
            <a:pPr lvl="1"/>
            <a:r>
              <a:rPr lang="en-US" sz="2400" dirty="0">
                <a:cs typeface="Times New Roman" panose="02020603050405020304" pitchFamily="18" charset="0"/>
              </a:rPr>
              <a:t>What are the takeaways for you? </a:t>
            </a:r>
          </a:p>
          <a:p>
            <a:pPr lvl="1"/>
            <a:r>
              <a:rPr lang="en-US" sz="2400" dirty="0">
                <a:cs typeface="Times New Roman" panose="02020603050405020304" pitchFamily="18" charset="0"/>
              </a:rPr>
              <a:t>What might limit the takeaways? What hinders your approach to thinking of this as causal? </a:t>
            </a:r>
          </a:p>
          <a:p>
            <a:pPr lvl="1"/>
            <a:r>
              <a:rPr lang="en-US" sz="2400" dirty="0">
                <a:cs typeface="Times New Roman" panose="02020603050405020304" pitchFamily="18" charset="0"/>
              </a:rPr>
              <a:t>Any other thoughts? </a:t>
            </a:r>
          </a:p>
        </p:txBody>
      </p:sp>
    </p:spTree>
    <p:extLst>
      <p:ext uri="{BB962C8B-B14F-4D97-AF65-F5344CB8AC3E}">
        <p14:creationId xmlns:p14="http://schemas.microsoft.com/office/powerpoint/2010/main" val="62032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Dummy Variable Trap</a:t>
            </a:r>
          </a:p>
        </p:txBody>
      </p:sp>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762000"/>
            <a:ext cx="10573512" cy="5418137"/>
          </a:xfrm>
        </p:spPr>
        <p:txBody>
          <a:bodyPr>
            <a:normAutofit/>
          </a:bodyPr>
          <a:lstStyle/>
          <a:p>
            <a:r>
              <a:rPr lang="en-CA" dirty="0"/>
              <a:t>Recent article evaluating policies banning the purchase of sex on rape in Sweden</a:t>
            </a:r>
          </a:p>
          <a:p>
            <a:r>
              <a:rPr lang="en-CA" dirty="0"/>
              <a:t>What’s the problem? </a:t>
            </a:r>
            <a:r>
              <a:rPr lang="en-CA" b="1" dirty="0"/>
              <a:t>Controlling for differences across time </a:t>
            </a:r>
            <a:endParaRPr lang="en-CA" dirty="0"/>
          </a:p>
          <a:p>
            <a:endParaRPr lang="en-CA" dirty="0"/>
          </a:p>
        </p:txBody>
      </p:sp>
      <p:pic>
        <p:nvPicPr>
          <p:cNvPr id="6" name="Picture 5">
            <a:extLst>
              <a:ext uri="{FF2B5EF4-FFF2-40B4-BE49-F238E27FC236}">
                <a16:creationId xmlns:a16="http://schemas.microsoft.com/office/drawing/2014/main" id="{B2F5D23A-88E4-FDE6-B212-38D0BE10EA8D}"/>
              </a:ext>
            </a:extLst>
          </p:cNvPr>
          <p:cNvPicPr>
            <a:picLocks noChangeAspect="1"/>
          </p:cNvPicPr>
          <p:nvPr/>
        </p:nvPicPr>
        <p:blipFill>
          <a:blip r:embed="rId3"/>
          <a:stretch>
            <a:fillRect/>
          </a:stretch>
        </p:blipFill>
        <p:spPr>
          <a:xfrm>
            <a:off x="381000" y="1600200"/>
            <a:ext cx="7714419" cy="4876800"/>
          </a:xfrm>
          <a:prstGeom prst="rect">
            <a:avLst/>
          </a:prstGeom>
        </p:spPr>
      </p:pic>
    </p:spTree>
    <p:extLst>
      <p:ext uri="{BB962C8B-B14F-4D97-AF65-F5344CB8AC3E}">
        <p14:creationId xmlns:p14="http://schemas.microsoft.com/office/powerpoint/2010/main" val="918136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normAutofit/>
          </a:bodyPr>
          <a:lstStyle/>
          <a:p>
            <a:r>
              <a:rPr lang="en-US" sz="6600" dirty="0"/>
              <a:t>Instrumental Variables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910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Open Backdoors: Matching Approaches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lvl="1"/>
            <a:r>
              <a:rPr lang="en-US" sz="2400" dirty="0">
                <a:cs typeface="Times New Roman" panose="02020603050405020304" pitchFamily="18" charset="0"/>
              </a:rPr>
              <a:t>Matching methods help to deal with </a:t>
            </a:r>
            <a:r>
              <a:rPr lang="en-US" sz="2400" b="1" dirty="0">
                <a:solidFill>
                  <a:schemeClr val="accent2">
                    <a:lumMod val="75000"/>
                  </a:schemeClr>
                </a:solidFill>
                <a:cs typeface="Times New Roman" panose="02020603050405020304" pitchFamily="18" charset="0"/>
              </a:rPr>
              <a:t>imbalanced data </a:t>
            </a:r>
          </a:p>
          <a:p>
            <a:pPr lvl="1"/>
            <a:r>
              <a:rPr lang="en-US" sz="2400" dirty="0">
                <a:cs typeface="Times New Roman" panose="02020603050405020304" pitchFamily="18" charset="0"/>
              </a:rPr>
              <a:t>Helps you argue that your comparisons really are apples-to-apples</a:t>
            </a:r>
          </a:p>
          <a:p>
            <a:pPr lvl="1"/>
            <a:r>
              <a:rPr lang="en-US" sz="2400" dirty="0">
                <a:cs typeface="Times New Roman" panose="02020603050405020304" pitchFamily="18" charset="0"/>
              </a:rPr>
              <a:t>Matching relies on selection on </a:t>
            </a:r>
            <a:r>
              <a:rPr lang="en-US" sz="2400" b="1" dirty="0">
                <a:solidFill>
                  <a:schemeClr val="accent2">
                    <a:lumMod val="75000"/>
                  </a:schemeClr>
                </a:solidFill>
                <a:cs typeface="Times New Roman" panose="02020603050405020304" pitchFamily="18" charset="0"/>
              </a:rPr>
              <a:t>observables</a:t>
            </a:r>
            <a:r>
              <a:rPr lang="en-US" sz="2400" dirty="0">
                <a:cs typeface="Times New Roman" panose="02020603050405020304" pitchFamily="18" charset="0"/>
              </a:rPr>
              <a:t> </a:t>
            </a:r>
          </a:p>
          <a:p>
            <a:pPr lvl="1"/>
            <a:r>
              <a:rPr lang="en-US" sz="2400" dirty="0">
                <a:cs typeface="Times New Roman" panose="02020603050405020304" pitchFamily="18" charset="0"/>
              </a:rPr>
              <a:t>Propensity score, nearest neighbor techniques</a:t>
            </a:r>
          </a:p>
        </p:txBody>
      </p:sp>
      <p:pic>
        <p:nvPicPr>
          <p:cNvPr id="4" name="Picture 2">
            <a:extLst>
              <a:ext uri="{FF2B5EF4-FFF2-40B4-BE49-F238E27FC236}">
                <a16:creationId xmlns:a16="http://schemas.microsoft.com/office/drawing/2014/main" id="{040588B9-EB61-C454-E0D5-5B001E72D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28956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285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We can also</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isolate variation </a:t>
                </a:r>
                <a:r>
                  <a:rPr lang="en-US" sz="2400" dirty="0">
                    <a:cs typeface="Times New Roman" panose="02020603050405020304" pitchFamily="18" charset="0"/>
                  </a:rPr>
                  <a:t>coming only through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endParaRPr lang="en-US" sz="2400" dirty="0">
                  <a:cs typeface="Times New Roman" panose="02020603050405020304" pitchFamily="18" charset="0"/>
                </a:endParaRPr>
              </a:p>
              <a:p>
                <a:r>
                  <a:rPr lang="en-US" sz="2400" dirty="0">
                    <a:cs typeface="Times New Roman" panose="02020603050405020304" pitchFamily="18" charset="0"/>
                  </a:rPr>
                  <a:t>This is called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front door approach</a:t>
                </a:r>
                <a:r>
                  <a:rPr lang="en-US" sz="2400" dirty="0">
                    <a:cs typeface="Times New Roman" panose="02020603050405020304" pitchFamily="18" charset="0"/>
                  </a:rPr>
                  <a:t> – mimics an experiment</a:t>
                </a:r>
              </a:p>
              <a:p>
                <a:r>
                  <a:rPr lang="en-US" sz="2400" dirty="0">
                    <a:cs typeface="Times New Roman" panose="02020603050405020304" pitchFamily="18" charset="0"/>
                  </a:rPr>
                  <a:t>Requires </a:t>
                </a:r>
                <a:r>
                  <a:rPr lang="en-US" sz="2400" b="1" dirty="0">
                    <a:cs typeface="Times New Roman" panose="02020603050405020304" pitchFamily="18" charset="0"/>
                  </a:rPr>
                  <a:t>design-based approach</a:t>
                </a:r>
                <a:endParaRPr lang="en-US" sz="2400"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CA">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79273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273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Open up the (Right) Gates!</a:t>
            </a:r>
            <a:endParaRPr lang="en-US" sz="3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F08185DA-48EE-9634-6C1F-C3A8EA600A8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664"/>
          <a:stretch/>
        </p:blipFill>
        <p:spPr bwMode="auto">
          <a:xfrm>
            <a:off x="5334000" y="912008"/>
            <a:ext cx="5943600" cy="585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39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F51C4E0-3AD8-DCCA-10E9-57734B7639BD}"/>
              </a:ext>
            </a:extLst>
          </p:cNvPr>
          <p:cNvSpPr/>
          <p:nvPr/>
        </p:nvSpPr>
        <p:spPr>
          <a:xfrm>
            <a:off x="1676400" y="1202635"/>
            <a:ext cx="3048000" cy="155236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CA" dirty="0"/>
              <a:t>Treatment </a:t>
            </a:r>
          </a:p>
          <a:p>
            <a:pPr algn="ctr"/>
            <a:r>
              <a:rPr lang="en-CA" dirty="0"/>
              <a:t>(foster care placement)</a:t>
            </a:r>
          </a:p>
        </p:txBody>
      </p:sp>
      <p:sp>
        <p:nvSpPr>
          <p:cNvPr id="5" name="Rectangle 4">
            <a:extLst>
              <a:ext uri="{FF2B5EF4-FFF2-40B4-BE49-F238E27FC236}">
                <a16:creationId xmlns:a16="http://schemas.microsoft.com/office/drawing/2014/main" id="{8F19A738-DE79-7619-CFB8-4304B1D22365}"/>
              </a:ext>
            </a:extLst>
          </p:cNvPr>
          <p:cNvSpPr/>
          <p:nvPr/>
        </p:nvSpPr>
        <p:spPr>
          <a:xfrm>
            <a:off x="7294393" y="1219200"/>
            <a:ext cx="3048000" cy="155236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Outcome </a:t>
            </a:r>
          </a:p>
          <a:p>
            <a:pPr algn="ctr"/>
            <a:r>
              <a:rPr lang="en-CA" dirty="0"/>
              <a:t>(delinquency, health)</a:t>
            </a:r>
          </a:p>
        </p:txBody>
      </p:sp>
      <p:cxnSp>
        <p:nvCxnSpPr>
          <p:cNvPr id="8" name="Straight Arrow Connector 7">
            <a:extLst>
              <a:ext uri="{FF2B5EF4-FFF2-40B4-BE49-F238E27FC236}">
                <a16:creationId xmlns:a16="http://schemas.microsoft.com/office/drawing/2014/main" id="{17FE60BD-4B0B-7835-7EDC-6B4371EB74A5}"/>
              </a:ext>
            </a:extLst>
          </p:cNvPr>
          <p:cNvCxnSpPr>
            <a:cxnSpLocks/>
            <a:stCxn id="4" idx="3"/>
            <a:endCxn id="5" idx="1"/>
          </p:cNvCxnSpPr>
          <p:nvPr/>
        </p:nvCxnSpPr>
        <p:spPr>
          <a:xfrm>
            <a:off x="4724400" y="1978819"/>
            <a:ext cx="2569993" cy="165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2F10D9-216A-2620-EF9B-01D29DEF4932}"/>
              </a:ext>
            </a:extLst>
          </p:cNvPr>
          <p:cNvSpPr txBox="1"/>
          <p:nvPr/>
        </p:nvSpPr>
        <p:spPr>
          <a:xfrm>
            <a:off x="5562600" y="1447800"/>
            <a:ext cx="492443" cy="369332"/>
          </a:xfrm>
          <a:prstGeom prst="rect">
            <a:avLst/>
          </a:prstGeom>
          <a:noFill/>
        </p:spPr>
        <p:txBody>
          <a:bodyPr wrap="none" rtlCol="0">
            <a:spAutoFit/>
          </a:bodyPr>
          <a:lstStyle/>
          <a:p>
            <a:r>
              <a:rPr lang="en-CA" dirty="0"/>
              <a:t>???</a:t>
            </a:r>
          </a:p>
        </p:txBody>
      </p:sp>
    </p:spTree>
    <p:extLst>
      <p:ext uri="{BB962C8B-B14F-4D97-AF65-F5344CB8AC3E}">
        <p14:creationId xmlns:p14="http://schemas.microsoft.com/office/powerpoint/2010/main" val="437169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F51C4E0-3AD8-DCCA-10E9-57734B7639BD}"/>
              </a:ext>
            </a:extLst>
          </p:cNvPr>
          <p:cNvSpPr/>
          <p:nvPr/>
        </p:nvSpPr>
        <p:spPr>
          <a:xfrm>
            <a:off x="1676400" y="1202635"/>
            <a:ext cx="3048000" cy="155236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CA" dirty="0"/>
              <a:t>Treatment </a:t>
            </a:r>
          </a:p>
          <a:p>
            <a:pPr algn="ctr"/>
            <a:r>
              <a:rPr lang="en-CA" dirty="0"/>
              <a:t>(foster care placement)</a:t>
            </a:r>
          </a:p>
        </p:txBody>
      </p:sp>
      <p:sp>
        <p:nvSpPr>
          <p:cNvPr id="5" name="Rectangle 4">
            <a:extLst>
              <a:ext uri="{FF2B5EF4-FFF2-40B4-BE49-F238E27FC236}">
                <a16:creationId xmlns:a16="http://schemas.microsoft.com/office/drawing/2014/main" id="{8F19A738-DE79-7619-CFB8-4304B1D22365}"/>
              </a:ext>
            </a:extLst>
          </p:cNvPr>
          <p:cNvSpPr/>
          <p:nvPr/>
        </p:nvSpPr>
        <p:spPr>
          <a:xfrm>
            <a:off x="7294393" y="1219200"/>
            <a:ext cx="3048000" cy="155236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A" dirty="0"/>
              <a:t>Outcome </a:t>
            </a:r>
          </a:p>
          <a:p>
            <a:pPr algn="ctr"/>
            <a:r>
              <a:rPr lang="en-CA" dirty="0"/>
              <a:t>(delinquency, health)</a:t>
            </a:r>
          </a:p>
        </p:txBody>
      </p:sp>
      <p:cxnSp>
        <p:nvCxnSpPr>
          <p:cNvPr id="8" name="Straight Arrow Connector 7">
            <a:extLst>
              <a:ext uri="{FF2B5EF4-FFF2-40B4-BE49-F238E27FC236}">
                <a16:creationId xmlns:a16="http://schemas.microsoft.com/office/drawing/2014/main" id="{17FE60BD-4B0B-7835-7EDC-6B4371EB74A5}"/>
              </a:ext>
            </a:extLst>
          </p:cNvPr>
          <p:cNvCxnSpPr>
            <a:cxnSpLocks/>
            <a:stCxn id="4" idx="3"/>
            <a:endCxn id="5" idx="1"/>
          </p:cNvCxnSpPr>
          <p:nvPr/>
        </p:nvCxnSpPr>
        <p:spPr>
          <a:xfrm>
            <a:off x="4724400" y="1978819"/>
            <a:ext cx="2569993" cy="165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2F10D9-216A-2620-EF9B-01D29DEF4932}"/>
              </a:ext>
            </a:extLst>
          </p:cNvPr>
          <p:cNvSpPr txBox="1"/>
          <p:nvPr/>
        </p:nvSpPr>
        <p:spPr>
          <a:xfrm>
            <a:off x="5562600" y="1447800"/>
            <a:ext cx="492443" cy="369332"/>
          </a:xfrm>
          <a:prstGeom prst="rect">
            <a:avLst/>
          </a:prstGeom>
          <a:noFill/>
        </p:spPr>
        <p:txBody>
          <a:bodyPr wrap="none" rtlCol="0">
            <a:spAutoFit/>
          </a:bodyPr>
          <a:lstStyle/>
          <a:p>
            <a:r>
              <a:rPr lang="en-CA" dirty="0"/>
              <a:t>???</a:t>
            </a:r>
          </a:p>
        </p:txBody>
      </p:sp>
      <p:sp>
        <p:nvSpPr>
          <p:cNvPr id="3" name="Rectangle 2">
            <a:extLst>
              <a:ext uri="{FF2B5EF4-FFF2-40B4-BE49-F238E27FC236}">
                <a16:creationId xmlns:a16="http://schemas.microsoft.com/office/drawing/2014/main" id="{6E9ECA37-BD9E-F88B-B7F0-C6557B4C9F03}"/>
              </a:ext>
            </a:extLst>
          </p:cNvPr>
          <p:cNvSpPr/>
          <p:nvPr/>
        </p:nvSpPr>
        <p:spPr>
          <a:xfrm>
            <a:off x="2646521" y="3657600"/>
            <a:ext cx="6324600" cy="2590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CA" b="1" u="sng" dirty="0"/>
              <a:t>Confounders</a:t>
            </a:r>
          </a:p>
          <a:p>
            <a:pPr marL="285750" indent="-285750" algn="ctr">
              <a:buFont typeface="Arial" panose="020B0604020202020204" pitchFamily="34" charset="0"/>
              <a:buChar char="•"/>
            </a:pPr>
            <a:r>
              <a:rPr lang="en-CA" dirty="0"/>
              <a:t>Placed children look different from those left at home</a:t>
            </a:r>
          </a:p>
          <a:p>
            <a:pPr marL="285750" indent="-285750" algn="ctr">
              <a:buFont typeface="Arial" panose="020B0604020202020204" pitchFamily="34" charset="0"/>
              <a:buChar char="•"/>
            </a:pPr>
            <a:r>
              <a:rPr lang="en-CA" dirty="0"/>
              <a:t>True abuse at home, abuse in foster care</a:t>
            </a:r>
          </a:p>
          <a:p>
            <a:pPr marL="285750" indent="-285750" algn="ctr">
              <a:buFont typeface="Arial" panose="020B0604020202020204" pitchFamily="34" charset="0"/>
              <a:buChar char="•"/>
            </a:pPr>
            <a:r>
              <a:rPr lang="en-CA" dirty="0"/>
              <a:t>Health histories</a:t>
            </a:r>
          </a:p>
          <a:p>
            <a:pPr marL="285750" indent="-285750" algn="ctr">
              <a:buFont typeface="Arial" panose="020B0604020202020204" pitchFamily="34" charset="0"/>
              <a:buChar char="•"/>
            </a:pPr>
            <a:r>
              <a:rPr lang="en-CA" dirty="0"/>
              <a:t>Insufficient supports for foster kids</a:t>
            </a:r>
          </a:p>
          <a:p>
            <a:pPr marL="285750" indent="-285750" algn="ctr">
              <a:buFont typeface="Arial" panose="020B0604020202020204" pitchFamily="34" charset="0"/>
              <a:buChar char="•"/>
            </a:pPr>
            <a:r>
              <a:rPr lang="en-CA" dirty="0"/>
              <a:t>Etc.</a:t>
            </a:r>
          </a:p>
        </p:txBody>
      </p:sp>
      <p:cxnSp>
        <p:nvCxnSpPr>
          <p:cNvPr id="7" name="Straight Arrow Connector 6">
            <a:extLst>
              <a:ext uri="{FF2B5EF4-FFF2-40B4-BE49-F238E27FC236}">
                <a16:creationId xmlns:a16="http://schemas.microsoft.com/office/drawing/2014/main" id="{A2D7B2AF-E27F-6387-7688-D2921A98786B}"/>
              </a:ext>
            </a:extLst>
          </p:cNvPr>
          <p:cNvCxnSpPr>
            <a:stCxn id="3" idx="0"/>
            <a:endCxn id="4" idx="2"/>
          </p:cNvCxnSpPr>
          <p:nvPr/>
        </p:nvCxnSpPr>
        <p:spPr>
          <a:xfrm flipH="1" flipV="1">
            <a:off x="3200400" y="2755003"/>
            <a:ext cx="2608421" cy="902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A70CA4A-A54E-41A6-B93C-C6624507073F}"/>
              </a:ext>
            </a:extLst>
          </p:cNvPr>
          <p:cNvCxnSpPr>
            <a:stCxn id="3" idx="0"/>
            <a:endCxn id="5" idx="2"/>
          </p:cNvCxnSpPr>
          <p:nvPr/>
        </p:nvCxnSpPr>
        <p:spPr>
          <a:xfrm flipV="1">
            <a:off x="5808821" y="2771568"/>
            <a:ext cx="3009572" cy="886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112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spTree>
    <p:extLst>
      <p:ext uri="{BB962C8B-B14F-4D97-AF65-F5344CB8AC3E}">
        <p14:creationId xmlns:p14="http://schemas.microsoft.com/office/powerpoint/2010/main" val="1668012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pic>
        <p:nvPicPr>
          <p:cNvPr id="4" name="Picture 3">
            <a:extLst>
              <a:ext uri="{FF2B5EF4-FFF2-40B4-BE49-F238E27FC236}">
                <a16:creationId xmlns:a16="http://schemas.microsoft.com/office/drawing/2014/main" id="{91027A54-E71C-E411-61EC-3B873720523F}"/>
              </a:ext>
            </a:extLst>
          </p:cNvPr>
          <p:cNvPicPr>
            <a:picLocks noChangeAspect="1"/>
          </p:cNvPicPr>
          <p:nvPr/>
        </p:nvPicPr>
        <p:blipFill>
          <a:blip r:embed="rId4"/>
          <a:stretch>
            <a:fillRect/>
          </a:stretch>
        </p:blipFill>
        <p:spPr>
          <a:xfrm>
            <a:off x="5791200" y="1447800"/>
            <a:ext cx="5486400" cy="3556861"/>
          </a:xfrm>
          <a:prstGeom prst="rect">
            <a:avLst/>
          </a:prstGeom>
        </p:spPr>
      </p:pic>
    </p:spTree>
    <p:extLst>
      <p:ext uri="{BB962C8B-B14F-4D97-AF65-F5344CB8AC3E}">
        <p14:creationId xmlns:p14="http://schemas.microsoft.com/office/powerpoint/2010/main" val="609092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oMath>
                </a14:m>
                <a:r>
                  <a:rPr lang="en-US" sz="2400" dirty="0">
                    <a:cs typeface="Times New Roman" panose="02020603050405020304" pitchFamily="18" charset="0"/>
                  </a:rPr>
                  <a:t> 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lvl="1"/>
                <a:r>
                  <a:rPr lang="en-US" sz="2400" dirty="0">
                    <a:cs typeface="Times New Roman" panose="02020603050405020304" pitchFamily="18" charset="0"/>
                  </a:rPr>
                  <a:t>OLS estimators are inconsistent</a:t>
                </a:r>
              </a:p>
              <a:p>
                <a:pPr lvl="1"/>
                <a:r>
                  <a:rPr lang="en-US" sz="2400" dirty="0">
                    <a:cs typeface="Times New Roman" panose="02020603050405020304" pitchFamily="18" charset="0"/>
                  </a:rPr>
                  <a:t>Hypothesis testing and 95% CIs are invalid</a:t>
                </a:r>
              </a:p>
              <a:p>
                <a:r>
                  <a:rPr lang="en-US" sz="2400" dirty="0">
                    <a:cs typeface="Times New Roman" panose="02020603050405020304" pitchFamily="18" charset="0"/>
                  </a:rPr>
                  <a:t>But can we adjust for everything making a regressor endogenous? </a:t>
                </a:r>
              </a:p>
              <a:p>
                <a:pPr lvl="1"/>
                <a:r>
                  <a:rPr lang="en-US" sz="2400" dirty="0">
                    <a:cs typeface="Times New Roman" panose="02020603050405020304" pitchFamily="18" charset="0"/>
                  </a:rPr>
                  <a:t>Ability</a:t>
                </a:r>
              </a:p>
              <a:p>
                <a:pPr lvl="1"/>
                <a:r>
                  <a:rPr lang="en-US" sz="2400" dirty="0">
                    <a:cs typeface="Times New Roman" panose="02020603050405020304" pitchFamily="18" charset="0"/>
                  </a:rPr>
                  <a:t>Knowledge of health system </a:t>
                </a:r>
              </a:p>
              <a:p>
                <a:pPr lvl="1"/>
                <a:r>
                  <a:rPr lang="en-US" sz="2400" dirty="0">
                    <a:cs typeface="Times New Roman" panose="02020603050405020304" pitchFamily="18" charset="0"/>
                  </a:rPr>
                  <a:t>Joint decision-making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63369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But we can avoid that through careful randomization</a:t>
            </a: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3"/>
          <a:stretch>
            <a:fillRect/>
          </a:stretch>
        </p:blipFill>
        <p:spPr>
          <a:xfrm>
            <a:off x="1524000" y="1905000"/>
            <a:ext cx="9144000" cy="2269395"/>
          </a:xfrm>
          <a:prstGeom prst="rect">
            <a:avLst/>
          </a:prstGeom>
        </p:spPr>
      </p:pic>
      <p:sp>
        <p:nvSpPr>
          <p:cNvPr id="4" name="Rectangle 3">
            <a:extLst>
              <a:ext uri="{FF2B5EF4-FFF2-40B4-BE49-F238E27FC236}">
                <a16:creationId xmlns:a16="http://schemas.microsoft.com/office/drawing/2014/main" id="{C20E0ADD-2662-E3D4-E1E7-03E4162577EC}"/>
              </a:ext>
            </a:extLst>
          </p:cNvPr>
          <p:cNvSpPr/>
          <p:nvPr/>
        </p:nvSpPr>
        <p:spPr>
          <a:xfrm>
            <a:off x="1676400" y="2133600"/>
            <a:ext cx="32766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836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Dummy Variable Trap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762000"/>
                <a:ext cx="10573512" cy="5418137"/>
              </a:xfrm>
            </p:spPr>
            <p:txBody>
              <a:bodyPr>
                <a:normAutofit/>
              </a:bodyPr>
              <a:lstStyle/>
              <a:p>
                <a:r>
                  <a:rPr lang="en-CA" dirty="0"/>
                  <a:t>Recent article evaluating policies banning the purchase of sex on rape in Sweden</a:t>
                </a:r>
              </a:p>
              <a:p>
                <a:r>
                  <a:rPr lang="en-CA" dirty="0"/>
                  <a:t>What’s the problem? </a:t>
                </a:r>
                <a:r>
                  <a:rPr lang="en-CA" b="1" dirty="0"/>
                  <a:t>Controlling for differences across time </a:t>
                </a:r>
              </a:p>
              <a:p>
                <a:r>
                  <a:rPr lang="en-CA" b="1" dirty="0"/>
                  <a:t>Specification used by the authors was: </a:t>
                </a:r>
              </a:p>
              <a:p>
                <a:pPr marL="0" indent="0">
                  <a:buNone/>
                </a:pPr>
                <a14:m>
                  <m:oMathPara xmlns:m="http://schemas.openxmlformats.org/officeDocument/2006/math">
                    <m:oMathParaPr>
                      <m:jc m:val="centerGroup"/>
                    </m:oMathParaPr>
                    <m:oMath xmlns:m="http://schemas.openxmlformats.org/officeDocument/2006/math">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𝑟𝑎𝑝</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𝑟𝑚𝑦</m:t>
                                  </m:r>
                                </m:sub>
                              </m:sSub>
                            </m:e>
                          </m:d>
                        </m:e>
                      </m:func>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1</m:t>
                          </m:r>
                        </m:sub>
                      </m:sSub>
                      <m:r>
                        <a:rPr lang="en-CA" b="0" i="1" smtClean="0">
                          <a:latin typeface="Cambria Math" panose="02040503050406030204" pitchFamily="18" charset="0"/>
                        </a:rPr>
                        <m:t>𝕀</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𝑦</m:t>
                          </m:r>
                          <m:r>
                            <a:rPr lang="en-CA" b="0" i="1" smtClean="0">
                              <a:latin typeface="Cambria Math" panose="02040503050406030204" pitchFamily="18" charset="0"/>
                            </a:rPr>
                            <m:t>≥1999</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𝑟</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𝑚</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𝑦</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𝑟𝑚𝑦</m:t>
                          </m:r>
                        </m:sub>
                      </m:sSub>
                    </m:oMath>
                  </m:oMathPara>
                </a14:m>
                <a:endParaRPr lang="en-CA" dirty="0"/>
              </a:p>
              <a:p>
                <a:r>
                  <a:rPr lang="en-CA" dirty="0"/>
                  <a:t>What is the problem here? (and why is it the dummy variable trap?)</a:t>
                </a:r>
              </a:p>
              <a:p>
                <a:endParaRPr lang="en-CA" dirty="0"/>
              </a:p>
            </p:txBody>
          </p:sp>
        </mc:Choice>
        <mc:Fallback>
          <p:sp>
            <p:nvSpPr>
              <p:cNvPr id="3" name="Content Placeholder 2">
                <a:extLst>
                  <a:ext uri="{FF2B5EF4-FFF2-40B4-BE49-F238E27FC236}">
                    <a16:creationId xmlns:a16="http://schemas.microsoft.com/office/drawing/2014/main" id="{F5A417B4-C975-C066-A1ED-F67D21BCF783}"/>
                  </a:ext>
                </a:extLst>
              </p:cNvPr>
              <p:cNvSpPr>
                <a:spLocks noGrp="1" noRot="1" noChangeAspect="1" noMove="1" noResize="1" noEditPoints="1" noAdjustHandles="1" noChangeArrowheads="1" noChangeShapeType="1" noTextEdit="1"/>
              </p:cNvSpPr>
              <p:nvPr>
                <p:ph idx="1"/>
              </p:nvPr>
            </p:nvSpPr>
            <p:spPr>
              <a:xfrm>
                <a:off x="381000" y="762000"/>
                <a:ext cx="10573512" cy="5418137"/>
              </a:xfrm>
              <a:blipFill>
                <a:blip r:embed="rId3"/>
                <a:stretch>
                  <a:fillRect l="-115" t="-787"/>
                </a:stretch>
              </a:blipFill>
            </p:spPr>
            <p:txBody>
              <a:bodyPr/>
              <a:lstStyle/>
              <a:p>
                <a:r>
                  <a:rPr lang="en-CA">
                    <a:noFill/>
                  </a:rPr>
                  <a:t> </a:t>
                </a:r>
              </a:p>
            </p:txBody>
          </p:sp>
        </mc:Fallback>
      </mc:AlternateContent>
    </p:spTree>
    <p:extLst>
      <p:ext uri="{BB962C8B-B14F-4D97-AF65-F5344CB8AC3E}">
        <p14:creationId xmlns:p14="http://schemas.microsoft.com/office/powerpoint/2010/main" val="4217810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pPr marL="0" indent="0">
              <a:buNone/>
            </a:pPr>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What if we didn’t assign randomization? Can we </a:t>
            </a:r>
            <a:r>
              <a:rPr lang="en-US" sz="2400" b="1" dirty="0">
                <a:solidFill>
                  <a:schemeClr val="accent2">
                    <a:lumMod val="75000"/>
                  </a:schemeClr>
                </a:solidFill>
                <a:cs typeface="Times New Roman" panose="02020603050405020304" pitchFamily="18" charset="0"/>
              </a:rPr>
              <a:t>simulate it </a:t>
            </a:r>
            <a:r>
              <a:rPr lang="en-US" sz="2400" dirty="0">
                <a:cs typeface="Times New Roman" panose="02020603050405020304" pitchFamily="18" charset="0"/>
              </a:rPr>
              <a:t>somehow?</a:t>
            </a:r>
          </a:p>
          <a:p>
            <a:r>
              <a:rPr lang="en-US" sz="2400" b="1" dirty="0">
                <a:solidFill>
                  <a:schemeClr val="accent2">
                    <a:lumMod val="75000"/>
                  </a:schemeClr>
                </a:solidFill>
                <a:cs typeface="Times New Roman" panose="02020603050405020304" pitchFamily="18" charset="0"/>
              </a:rPr>
              <a:t>Instrumental Variables </a:t>
            </a:r>
            <a:r>
              <a:rPr lang="en-US" sz="2400" dirty="0">
                <a:cs typeface="Times New Roman" panose="02020603050405020304" pitchFamily="18" charset="0"/>
              </a:rPr>
              <a:t>looks for real-world (quasi)-randomization</a:t>
            </a:r>
            <a:endParaRPr lang="en-US" sz="2400" b="1" dirty="0">
              <a:cs typeface="Times New Roman" panose="02020603050405020304" pitchFamily="18" charset="0"/>
            </a:endParaRP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2"/>
          <a:stretch>
            <a:fillRect/>
          </a:stretch>
        </p:blipFill>
        <p:spPr>
          <a:xfrm>
            <a:off x="1524000" y="1905000"/>
            <a:ext cx="9144000" cy="2269395"/>
          </a:xfrm>
          <a:prstGeom prst="rect">
            <a:avLst/>
          </a:prstGeom>
        </p:spPr>
      </p:pic>
    </p:spTree>
    <p:extLst>
      <p:ext uri="{BB962C8B-B14F-4D97-AF65-F5344CB8AC3E}">
        <p14:creationId xmlns:p14="http://schemas.microsoft.com/office/powerpoint/2010/main" val="3101667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Exploiting </a:t>
            </a:r>
            <a:br>
              <a:rPr lang="en-US" dirty="0"/>
            </a:br>
            <a:r>
              <a:rPr lang="en-US" dirty="0"/>
              <a:t>Quasi-Random Variation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7136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450467-222C-9806-F612-08582878C2BA}"/>
              </a:ext>
            </a:extLst>
          </p:cNvPr>
          <p:cNvPicPr>
            <a:picLocks noChangeAspect="1"/>
          </p:cNvPicPr>
          <p:nvPr/>
        </p:nvPicPr>
        <p:blipFill>
          <a:blip r:embed="rId4"/>
          <a:stretch>
            <a:fillRect/>
          </a:stretch>
        </p:blipFill>
        <p:spPr>
          <a:xfrm>
            <a:off x="304800" y="2971800"/>
            <a:ext cx="8306959" cy="2953162"/>
          </a:xfrm>
          <a:prstGeom prst="rect">
            <a:avLst/>
          </a:prstGeom>
        </p:spPr>
      </p:pic>
    </p:spTree>
    <p:extLst>
      <p:ext uri="{BB962C8B-B14F-4D97-AF65-F5344CB8AC3E}">
        <p14:creationId xmlns:p14="http://schemas.microsoft.com/office/powerpoint/2010/main" val="346545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 (as if </a:t>
                </a:r>
                <a:r>
                  <a:rPr lang="en-US" sz="2400" b="1" dirty="0">
                    <a:solidFill>
                      <a:schemeClr val="accent2">
                        <a:lumMod val="75000"/>
                      </a:schemeClr>
                    </a:solidFill>
                    <a:cs typeface="Times New Roman" panose="02020603050405020304" pitchFamily="18" charset="0"/>
                  </a:rPr>
                  <a:t>randomization is based on the instrument</a:t>
                </a:r>
                <a:r>
                  <a:rPr lang="en-US" sz="2400" dirty="0">
                    <a:cs typeface="Times New Roman" panose="02020603050405020304" pitchFamily="18" charset="0"/>
                  </a:rPr>
                  <a:t>)</a:t>
                </a:r>
              </a:p>
              <a:p>
                <a:pPr lvl="1"/>
                <a:endParaRPr lang="en-US" sz="2400" dirty="0">
                  <a:cs typeface="Times New Roman" panose="02020603050405020304" pitchFamily="18" charset="0"/>
                </a:endParaRPr>
              </a:p>
              <a:p>
                <a:pPr marL="731520" lvl="1" indent="-457200">
                  <a:buFont typeface="+mj-lt"/>
                  <a:buAutoNum type="arabicPeriod"/>
                </a:pPr>
                <a:r>
                  <a:rPr lang="en-US" sz="2400" dirty="0">
                    <a:cs typeface="Times New Roman" panose="02020603050405020304" pitchFamily="18" charset="0"/>
                  </a:rPr>
                  <a:t>Instrumental variable (IV) is </a:t>
                </a:r>
                <a:r>
                  <a:rPr lang="en-US" sz="2400" b="1" dirty="0">
                    <a:solidFill>
                      <a:schemeClr val="accent2">
                        <a:lumMod val="75000"/>
                      </a:schemeClr>
                    </a:solidFill>
                    <a:cs typeface="Times New Roman" panose="02020603050405020304" pitchFamily="18" charset="0"/>
                  </a:rPr>
                  <a:t>strongly correlated </a:t>
                </a:r>
                <a:r>
                  <a:rPr lang="en-US" sz="2400" dirty="0">
                    <a:cs typeface="Times New Roman" panose="02020603050405020304" pitchFamily="18" charset="0"/>
                  </a:rPr>
                  <a:t>with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the ultimate outcome (except through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other confounders</a:t>
                </a: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You can think about an IV like a </a:t>
                </a:r>
                <a:r>
                  <a:rPr lang="en-US" sz="2400" b="1" u="sng" dirty="0">
                    <a:cs typeface="Times New Roman" panose="02020603050405020304" pitchFamily="18" charset="0"/>
                  </a:rPr>
                  <a:t>random number generator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68720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831997B-4CB6-0FFD-4022-9893EFE5F812}"/>
              </a:ext>
            </a:extLst>
          </p:cNvPr>
          <p:cNvPicPr>
            <a:picLocks noGrp="1" noChangeAspect="1"/>
          </p:cNvPicPr>
          <p:nvPr>
            <p:ph idx="1"/>
          </p:nvPr>
        </p:nvPicPr>
        <p:blipFill>
          <a:blip r:embed="rId3"/>
          <a:stretch>
            <a:fillRect/>
          </a:stretch>
        </p:blipFill>
        <p:spPr>
          <a:xfrm>
            <a:off x="800100" y="1295400"/>
            <a:ext cx="10058400" cy="4488938"/>
          </a:xfrm>
        </p:spPr>
      </p:pic>
    </p:spTree>
    <p:extLst>
      <p:ext uri="{BB962C8B-B14F-4D97-AF65-F5344CB8AC3E}">
        <p14:creationId xmlns:p14="http://schemas.microsoft.com/office/powerpoint/2010/main" val="154228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EC42F-425B-CC4D-93AE-8D71AEB61B5C}"/>
              </a:ext>
            </a:extLst>
          </p:cNvPr>
          <p:cNvPicPr>
            <a:picLocks noGrp="1" noChangeAspect="1"/>
          </p:cNvPicPr>
          <p:nvPr>
            <p:ph idx="1"/>
          </p:nvPr>
        </p:nvPicPr>
        <p:blipFill rotWithShape="1">
          <a:blip r:embed="rId3"/>
          <a:srcRect l="1687" t="3955" r="2183"/>
          <a:stretch/>
        </p:blipFill>
        <p:spPr>
          <a:xfrm>
            <a:off x="197224" y="251011"/>
            <a:ext cx="11737700" cy="6364941"/>
          </a:xfrm>
        </p:spPr>
      </p:pic>
    </p:spTree>
    <p:extLst>
      <p:ext uri="{BB962C8B-B14F-4D97-AF65-F5344CB8AC3E}">
        <p14:creationId xmlns:p14="http://schemas.microsoft.com/office/powerpoint/2010/main" val="2458301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769557-D30B-5A45-9CBF-CE7DAF1230E4}"/>
              </a:ext>
            </a:extLst>
          </p:cNvPr>
          <p:cNvPicPr>
            <a:picLocks noGrp="1" noChangeAspect="1"/>
          </p:cNvPicPr>
          <p:nvPr>
            <p:ph idx="1"/>
          </p:nvPr>
        </p:nvPicPr>
        <p:blipFill>
          <a:blip r:embed="rId3"/>
          <a:stretch>
            <a:fillRect/>
          </a:stretch>
        </p:blipFill>
        <p:spPr>
          <a:xfrm>
            <a:off x="0" y="0"/>
            <a:ext cx="11814289" cy="6418416"/>
          </a:xfrm>
        </p:spPr>
      </p:pic>
    </p:spTree>
    <p:extLst>
      <p:ext uri="{BB962C8B-B14F-4D97-AF65-F5344CB8AC3E}">
        <p14:creationId xmlns:p14="http://schemas.microsoft.com/office/powerpoint/2010/main" val="1999292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Variables: Example</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831997B-4CB6-0FFD-4022-9893EFE5F812}"/>
              </a:ext>
            </a:extLst>
          </p:cNvPr>
          <p:cNvPicPr>
            <a:picLocks noGrp="1" noChangeAspect="1"/>
          </p:cNvPicPr>
          <p:nvPr>
            <p:ph idx="1"/>
          </p:nvPr>
        </p:nvPicPr>
        <p:blipFill>
          <a:blip r:embed="rId3"/>
          <a:stretch>
            <a:fillRect/>
          </a:stretch>
        </p:blipFill>
        <p:spPr>
          <a:xfrm>
            <a:off x="800100" y="2286000"/>
            <a:ext cx="10058400" cy="4488938"/>
          </a:xfrm>
        </p:spPr>
      </p:pic>
      <p:sp>
        <p:nvSpPr>
          <p:cNvPr id="3" name="TextBox 2">
            <a:extLst>
              <a:ext uri="{FF2B5EF4-FFF2-40B4-BE49-F238E27FC236}">
                <a16:creationId xmlns:a16="http://schemas.microsoft.com/office/drawing/2014/main" id="{B22EF19D-7BE1-6FB2-331B-EEC11C67B029}"/>
              </a:ext>
            </a:extLst>
          </p:cNvPr>
          <p:cNvSpPr txBox="1"/>
          <p:nvPr/>
        </p:nvSpPr>
        <p:spPr>
          <a:xfrm>
            <a:off x="800100" y="962232"/>
            <a:ext cx="9867900" cy="646331"/>
          </a:xfrm>
          <a:prstGeom prst="rect">
            <a:avLst/>
          </a:prstGeom>
          <a:noFill/>
        </p:spPr>
        <p:txBody>
          <a:bodyPr wrap="square" rtlCol="0">
            <a:spAutoFit/>
          </a:bodyPr>
          <a:lstStyle/>
          <a:p>
            <a:pPr marL="285750" indent="-285750">
              <a:buFont typeface="Arial" panose="020B0604020202020204" pitchFamily="34" charset="0"/>
              <a:buChar char="•"/>
            </a:pPr>
            <a:r>
              <a:rPr lang="en-CA" dirty="0"/>
              <a:t>What about </a:t>
            </a:r>
            <a:r>
              <a:rPr lang="en-CA" b="1" dirty="0"/>
              <a:t>assignment to a child-protection investigator?</a:t>
            </a:r>
          </a:p>
          <a:p>
            <a:pPr marL="285750" indent="-285750">
              <a:buFont typeface="Arial" panose="020B0604020202020204" pitchFamily="34" charset="0"/>
              <a:buChar char="•"/>
            </a:pPr>
            <a:r>
              <a:rPr lang="en-CA" b="1" dirty="0"/>
              <a:t>Does this satisfy the three conditions below?</a:t>
            </a:r>
            <a:endParaRPr lang="en-CA" dirty="0"/>
          </a:p>
        </p:txBody>
      </p:sp>
    </p:spTree>
    <p:extLst>
      <p:ext uri="{BB962C8B-B14F-4D97-AF65-F5344CB8AC3E}">
        <p14:creationId xmlns:p14="http://schemas.microsoft.com/office/powerpoint/2010/main" val="1600465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0285"/>
            <a:ext cx="10439400" cy="624840"/>
          </a:xfrm>
        </p:spPr>
        <p:txBody>
          <a:bodyPr>
            <a:noAutofit/>
          </a:bodyPr>
          <a:lstStyle/>
          <a:p>
            <a:r>
              <a:rPr lang="en-US" sz="3600" dirty="0">
                <a:cs typeface="Times New Roman" panose="02020603050405020304" pitchFamily="18" charset="0"/>
              </a:rPr>
              <a:t>Instrumental Variables: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22EF19D-7BE1-6FB2-331B-EEC11C67B029}"/>
                  </a:ext>
                </a:extLst>
              </p:cNvPr>
              <p:cNvSpPr txBox="1"/>
              <p:nvPr/>
            </p:nvSpPr>
            <p:spPr>
              <a:xfrm>
                <a:off x="800100" y="772628"/>
                <a:ext cx="9867900" cy="1349857"/>
              </a:xfrm>
              <a:prstGeom prst="rect">
                <a:avLst/>
              </a:prstGeom>
              <a:noFill/>
            </p:spPr>
            <p:txBody>
              <a:bodyPr wrap="square" rtlCol="0">
                <a:spAutoFit/>
              </a:bodyPr>
              <a:lstStyle/>
              <a:p>
                <a:r>
                  <a:rPr lang="en-CA" b="1" dirty="0"/>
                  <a:t>IV calculation: </a:t>
                </a:r>
                <a:r>
                  <a:rPr lang="en-CA" dirty="0"/>
                  <a:t>foster care placement rate of investigator (relative to other potential investigators in same geography cell (field </a:t>
                </a:r>
                <a14:m>
                  <m:oMath xmlns:m="http://schemas.openxmlformats.org/officeDocument/2006/math">
                    <m:r>
                      <a:rPr lang="en-CA" b="0" i="1" smtClean="0">
                        <a:latin typeface="Cambria Math" panose="02040503050406030204" pitchFamily="18" charset="0"/>
                      </a:rPr>
                      <m:t>×</m:t>
                    </m:r>
                  </m:oMath>
                </a14:m>
                <a:r>
                  <a:rPr lang="en-CA" b="1" dirty="0"/>
                  <a:t> </a:t>
                </a:r>
                <a:r>
                  <a:rPr lang="en-CA" dirty="0"/>
                  <a:t>ZIP </a:t>
                </a:r>
                <a14:m>
                  <m:oMath xmlns:m="http://schemas.openxmlformats.org/officeDocument/2006/math">
                    <m:r>
                      <a:rPr lang="en-CA" b="0" i="1" smtClean="0">
                        <a:latin typeface="Cambria Math" panose="02040503050406030204" pitchFamily="18" charset="0"/>
                      </a:rPr>
                      <m:t>×</m:t>
                    </m:r>
                  </m:oMath>
                </a14:m>
                <a:r>
                  <a:rPr lang="en-CA" b="1" dirty="0"/>
                  <a:t> </a:t>
                </a:r>
                <a:r>
                  <a:rPr lang="en-CA" dirty="0"/>
                  <a:t>year </a:t>
                </a:r>
                <a14:m>
                  <m:oMath xmlns:m="http://schemas.openxmlformats.org/officeDocument/2006/math">
                    <m:r>
                      <a:rPr lang="en-CA" b="0" i="1" smtClean="0">
                        <a:latin typeface="Cambria Math" panose="02040503050406030204" pitchFamily="18" charset="0"/>
                      </a:rPr>
                      <m:t>×</m:t>
                    </m:r>
                  </m:oMath>
                </a14:m>
                <a:r>
                  <a:rPr lang="en-CA" b="1" dirty="0"/>
                  <a:t> </a:t>
                </a:r>
                <a:r>
                  <a:rPr lang="en-CA" dirty="0"/>
                  <a:t>Hispanic): </a:t>
                </a:r>
              </a:p>
              <a:p>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𝑍</m:t>
                          </m:r>
                        </m:e>
                        <m:sub>
                          <m:r>
                            <a:rPr lang="en-CA" b="0" i="1" smtClean="0">
                              <a:latin typeface="Cambria Math" panose="02040503050406030204" pitchFamily="18" charset="0"/>
                            </a:rPr>
                            <m:t>𝑐</m:t>
                          </m:r>
                          <m:r>
                            <a:rPr lang="en-CA" b="0" i="1" smtClean="0">
                              <a:latin typeface="Cambria Math" panose="02040503050406030204" pitchFamily="18" charset="0"/>
                            </a:rPr>
                            <m:t>,−</m:t>
                          </m:r>
                          <m:r>
                            <a:rPr lang="en-CA" b="0" i="1" smtClean="0">
                              <a:latin typeface="Cambria Math" panose="02040503050406030204" pitchFamily="18" charset="0"/>
                            </a:rPr>
                            <m:t>𝑗</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𝜂</m:t>
                              </m:r>
                            </m:e>
                            <m:sub>
                              <m:r>
                                <a:rPr lang="en-CA" b="0" i="1" smtClean="0">
                                  <a:latin typeface="Cambria Math" panose="02040503050406030204" pitchFamily="18" charset="0"/>
                                </a:rPr>
                                <m:t>𝑐</m:t>
                              </m:r>
                              <m:r>
                                <a:rPr lang="en-CA" b="0" i="1" smtClean="0">
                                  <a:latin typeface="Cambria Math" panose="02040503050406030204" pitchFamily="18" charset="0"/>
                                </a:rPr>
                                <m:t>,−</m:t>
                              </m:r>
                              <m:r>
                                <a:rPr lang="en-CA" b="0" i="1" smtClean="0">
                                  <a:latin typeface="Cambria Math" panose="02040503050406030204" pitchFamily="18" charset="0"/>
                                </a:rPr>
                                <m:t>𝑗</m:t>
                              </m:r>
                            </m:sub>
                          </m:sSub>
                        </m:den>
                      </m:f>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𝑘</m:t>
                          </m:r>
                          <m:r>
                            <a:rPr lang="en-CA" b="0" i="1" smtClean="0">
                              <a:latin typeface="Cambria Math" panose="02040503050406030204" pitchFamily="18" charset="0"/>
                            </a:rPr>
                            <m:t>=−</m:t>
                          </m:r>
                          <m:r>
                            <a:rPr lang="en-CA" b="0" i="1" smtClean="0">
                              <a:latin typeface="Cambria Math" panose="02040503050406030204" pitchFamily="18" charset="0"/>
                            </a:rPr>
                            <m:t>𝑗</m:t>
                          </m:r>
                        </m:sub>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𝜂</m:t>
                              </m:r>
                            </m:e>
                            <m:sub>
                              <m:r>
                                <a:rPr lang="en-CA" b="0" i="1" smtClean="0">
                                  <a:latin typeface="Cambria Math" panose="02040503050406030204" pitchFamily="18" charset="0"/>
                                </a:rPr>
                                <m:t>𝑐</m:t>
                              </m:r>
                              <m:r>
                                <a:rPr lang="en-CA" b="0" i="1" smtClean="0">
                                  <a:latin typeface="Cambria Math" panose="02040503050406030204" pitchFamily="18" charset="0"/>
                                </a:rPr>
                                <m:t>,</m:t>
                              </m:r>
                              <m:r>
                                <a:rPr lang="en-CA" b="0" i="1" smtClean="0">
                                  <a:latin typeface="Cambria Math" panose="02040503050406030204" pitchFamily="18" charset="0"/>
                                </a:rPr>
                                <m:t>𝑘</m:t>
                              </m:r>
                            </m:sub>
                          </m:sSub>
                          <m:r>
                            <a:rPr lang="en-CA" b="0" i="1" smtClean="0">
                              <a:latin typeface="Cambria Math" panose="02040503050406030204" pitchFamily="18" charset="0"/>
                            </a:rPr>
                            <m:t>(</m:t>
                          </m:r>
                          <m:bar>
                            <m:barPr>
                              <m:pos m:val="top"/>
                              <m:ctrlPr>
                                <a:rPr lang="en-CA" b="0" i="1" smtClean="0">
                                  <a:latin typeface="Cambria Math" panose="02040503050406030204" pitchFamily="18" charset="0"/>
                                </a:rPr>
                              </m:ctrlPr>
                            </m:bar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𝑅</m:t>
                                  </m:r>
                                </m:e>
                                <m:sup>
                                  <m:r>
                                    <a:rPr lang="en-CA" b="0" i="1" smtClean="0">
                                      <a:latin typeface="Cambria Math" panose="02040503050406030204" pitchFamily="18" charset="0"/>
                                    </a:rPr>
                                    <m:t>𝑐</m:t>
                                  </m:r>
                                  <m:r>
                                    <a:rPr lang="en-CA" b="0" i="1" smtClean="0">
                                      <a:latin typeface="Cambria Math" panose="02040503050406030204" pitchFamily="18" charset="0"/>
                                    </a:rPr>
                                    <m:t>,</m:t>
                                  </m:r>
                                  <m:r>
                                    <a:rPr lang="en-CA" b="0" i="1" smtClean="0">
                                      <a:latin typeface="Cambria Math" panose="02040503050406030204" pitchFamily="18" charset="0"/>
                                    </a:rPr>
                                    <m:t>𝑘</m:t>
                                  </m:r>
                                </m:sup>
                              </m:sSup>
                            </m:e>
                          </m:bar>
                          <m:r>
                            <a:rPr lang="en-CA" b="0" i="1" smtClean="0">
                              <a:latin typeface="Cambria Math" panose="02040503050406030204" pitchFamily="18" charset="0"/>
                            </a:rPr>
                            <m:t>−</m:t>
                          </m:r>
                          <m:bar>
                            <m:barPr>
                              <m:pos m:val="top"/>
                              <m:ctrlPr>
                                <a:rPr lang="en-CA" b="0" i="1" smtClean="0">
                                  <a:latin typeface="Cambria Math" panose="02040503050406030204" pitchFamily="18" charset="0"/>
                                </a:rPr>
                              </m:ctrlPr>
                            </m:bar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𝑅</m:t>
                                  </m:r>
                                </m:e>
                                <m:sup>
                                  <m:r>
                                    <a:rPr lang="en-CA" b="0" i="1" smtClean="0">
                                      <a:latin typeface="Cambria Math" panose="02040503050406030204" pitchFamily="18" charset="0"/>
                                    </a:rPr>
                                    <m:t>𝑘</m:t>
                                  </m:r>
                                </m:sup>
                              </m:sSup>
                            </m:e>
                          </m:bar>
                          <m:r>
                            <a:rPr lang="en-CA" b="0" i="1" smtClean="0">
                              <a:latin typeface="Cambria Math" panose="02040503050406030204" pitchFamily="18" charset="0"/>
                            </a:rPr>
                            <m:t>)</m:t>
                          </m:r>
                        </m:e>
                      </m:nary>
                    </m:oMath>
                  </m:oMathPara>
                </a14:m>
                <a:endParaRPr lang="en-CA" dirty="0"/>
              </a:p>
            </p:txBody>
          </p:sp>
        </mc:Choice>
        <mc:Fallback>
          <p:sp>
            <p:nvSpPr>
              <p:cNvPr id="3" name="TextBox 2">
                <a:extLst>
                  <a:ext uri="{FF2B5EF4-FFF2-40B4-BE49-F238E27FC236}">
                    <a16:creationId xmlns:a16="http://schemas.microsoft.com/office/drawing/2014/main" id="{B22EF19D-7BE1-6FB2-331B-EEC11C67B029}"/>
                  </a:ext>
                </a:extLst>
              </p:cNvPr>
              <p:cNvSpPr txBox="1">
                <a:spLocks noRot="1" noChangeAspect="1" noMove="1" noResize="1" noEditPoints="1" noAdjustHandles="1" noChangeArrowheads="1" noChangeShapeType="1" noTextEdit="1"/>
              </p:cNvSpPr>
              <p:nvPr/>
            </p:nvSpPr>
            <p:spPr>
              <a:xfrm>
                <a:off x="800100" y="772628"/>
                <a:ext cx="9867900" cy="1349857"/>
              </a:xfrm>
              <a:prstGeom prst="rect">
                <a:avLst/>
              </a:prstGeom>
              <a:blipFill>
                <a:blip r:embed="rId3"/>
                <a:stretch>
                  <a:fillRect l="-494" t="-2715"/>
                </a:stretch>
              </a:blipFill>
            </p:spPr>
            <p:txBody>
              <a:bodyPr/>
              <a:lstStyle/>
              <a:p>
                <a:r>
                  <a:rPr lang="en-CA">
                    <a:noFill/>
                  </a:rPr>
                  <a:t> </a:t>
                </a:r>
              </a:p>
            </p:txBody>
          </p:sp>
        </mc:Fallback>
      </mc:AlternateContent>
      <p:pic>
        <p:nvPicPr>
          <p:cNvPr id="8" name="Picture 7">
            <a:extLst>
              <a:ext uri="{FF2B5EF4-FFF2-40B4-BE49-F238E27FC236}">
                <a16:creationId xmlns:a16="http://schemas.microsoft.com/office/drawing/2014/main" id="{02907F1C-328F-377F-7B2C-95A5B7CDF2FF}"/>
              </a:ext>
            </a:extLst>
          </p:cNvPr>
          <p:cNvPicPr>
            <a:picLocks noChangeAspect="1"/>
          </p:cNvPicPr>
          <p:nvPr/>
        </p:nvPicPr>
        <p:blipFill>
          <a:blip r:embed="rId4"/>
          <a:stretch>
            <a:fillRect/>
          </a:stretch>
        </p:blipFill>
        <p:spPr>
          <a:xfrm>
            <a:off x="800100" y="2013513"/>
            <a:ext cx="5164879" cy="4867678"/>
          </a:xfrm>
          <a:prstGeom prst="rect">
            <a:avLst/>
          </a:prstGeom>
        </p:spPr>
      </p:pic>
    </p:spTree>
    <p:extLst>
      <p:ext uri="{BB962C8B-B14F-4D97-AF65-F5344CB8AC3E}">
        <p14:creationId xmlns:p14="http://schemas.microsoft.com/office/powerpoint/2010/main" val="1921603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Popular IVs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Other popular IVs in the literature: </a:t>
                </a:r>
              </a:p>
              <a:p>
                <a:pPr lvl="1"/>
                <a:r>
                  <a:rPr lang="en-US" sz="2400" dirty="0">
                    <a:cs typeface="Times New Roman" panose="02020603050405020304" pitchFamily="18" charset="0"/>
                  </a:rPr>
                  <a:t>Cigarette tax for smoking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physical function (Leigh and Schembri, 2003)</a:t>
                </a:r>
              </a:p>
              <a:p>
                <a:pPr lvl="1"/>
                <a:r>
                  <a:rPr lang="en-US" sz="2400" dirty="0">
                    <a:cs typeface="Times New Roman" panose="02020603050405020304" pitchFamily="18" charset="0"/>
                  </a:rPr>
                  <a:t>Prison overcrowding for prison populations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crime rates (Levitt, 1997)</a:t>
                </a:r>
              </a:p>
              <a:p>
                <a:pPr lvl="1"/>
                <a:r>
                  <a:rPr lang="en-US" sz="2400" dirty="0">
                    <a:cs typeface="Times New Roman" panose="02020603050405020304" pitchFamily="18" charset="0"/>
                  </a:rPr>
                  <a:t>Electoral cycles in police hiring for police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crime (Levitt, 1997)</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DD4ED74-2D2F-C7FB-8E6F-059A75669776}"/>
              </a:ext>
            </a:extLst>
          </p:cNvPr>
          <p:cNvPicPr>
            <a:picLocks noChangeAspect="1"/>
          </p:cNvPicPr>
          <p:nvPr/>
        </p:nvPicPr>
        <p:blipFill>
          <a:blip r:embed="rId4"/>
          <a:stretch>
            <a:fillRect/>
          </a:stretch>
        </p:blipFill>
        <p:spPr>
          <a:xfrm>
            <a:off x="2895600" y="3429000"/>
            <a:ext cx="5486400" cy="2895118"/>
          </a:xfrm>
          <a:prstGeom prst="rect">
            <a:avLst/>
          </a:prstGeom>
        </p:spPr>
      </p:pic>
    </p:spTree>
    <p:extLst>
      <p:ext uri="{BB962C8B-B14F-4D97-AF65-F5344CB8AC3E}">
        <p14:creationId xmlns:p14="http://schemas.microsoft.com/office/powerpoint/2010/main" val="2736039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Dummy Variable Trap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762000"/>
                <a:ext cx="10573512" cy="5418137"/>
              </a:xfrm>
            </p:spPr>
            <p:txBody>
              <a:bodyPr>
                <a:normAutofit/>
              </a:bodyPr>
              <a:lstStyle/>
              <a:p>
                <a:r>
                  <a:rPr lang="en-CA" dirty="0"/>
                  <a:t>Recent article evaluating policies banning the purchase of sex on rape in Sweden</a:t>
                </a:r>
              </a:p>
              <a:p>
                <a:r>
                  <a:rPr lang="en-CA" dirty="0"/>
                  <a:t>What’s the problem? </a:t>
                </a:r>
                <a:r>
                  <a:rPr lang="en-CA" b="1" dirty="0"/>
                  <a:t>Controlling for differences across time </a:t>
                </a:r>
              </a:p>
              <a:p>
                <a:r>
                  <a:rPr lang="en-CA" b="1" dirty="0"/>
                  <a:t>Specification used by the authors was: </a:t>
                </a:r>
              </a:p>
              <a:p>
                <a:pPr marL="0" indent="0">
                  <a:buNone/>
                </a:pPr>
                <a14:m>
                  <m:oMathPara xmlns:m="http://schemas.openxmlformats.org/officeDocument/2006/math">
                    <m:oMathParaPr>
                      <m:jc m:val="centerGroup"/>
                    </m:oMathParaPr>
                    <m:oMath xmlns:m="http://schemas.openxmlformats.org/officeDocument/2006/math">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𝑟𝑎𝑝</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𝑟𝑚𝑦</m:t>
                                  </m:r>
                                </m:sub>
                              </m:sSub>
                            </m:e>
                          </m:d>
                        </m:e>
                      </m:func>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1</m:t>
                          </m:r>
                        </m:sub>
                      </m:sSub>
                      <m:r>
                        <a:rPr lang="en-CA" b="0" i="1" smtClean="0">
                          <a:latin typeface="Cambria Math" panose="02040503050406030204" pitchFamily="18" charset="0"/>
                        </a:rPr>
                        <m:t>𝕀</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𝑦</m:t>
                          </m:r>
                          <m:r>
                            <a:rPr lang="en-CA" b="0" i="1" smtClean="0">
                              <a:latin typeface="Cambria Math" panose="02040503050406030204" pitchFamily="18" charset="0"/>
                            </a:rPr>
                            <m:t>≥1999</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𝑟</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𝑚</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𝛼</m:t>
                          </m:r>
                        </m:e>
                        <m:sub>
                          <m:r>
                            <a:rPr lang="en-CA" b="0" i="1" smtClean="0">
                              <a:latin typeface="Cambria Math" panose="02040503050406030204" pitchFamily="18" charset="0"/>
                            </a:rPr>
                            <m:t>𝑦</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𝑟𝑚𝑦</m:t>
                          </m:r>
                        </m:sub>
                      </m:sSub>
                    </m:oMath>
                  </m:oMathPara>
                </a14:m>
                <a:endParaRPr lang="en-CA" dirty="0"/>
              </a:p>
              <a:p>
                <a:r>
                  <a:rPr lang="en-CA" dirty="0"/>
                  <a:t>What happened in the code?</a:t>
                </a:r>
              </a:p>
              <a:p>
                <a:r>
                  <a:rPr lang="en-CA" dirty="0"/>
                  <a:t> Now all variation came from December 								1998 </a:t>
                </a:r>
                <a:r>
                  <a:rPr lang="en-CA" dirty="0">
                    <a:sym typeface="Wingdings" panose="05000000000000000000" pitchFamily="2" charset="2"/>
                  </a:rPr>
                  <a:t> January 1999 (seasonality)</a:t>
                </a:r>
                <a:endParaRPr lang="en-CA" dirty="0"/>
              </a:p>
              <a:p>
                <a:endParaRPr lang="en-CA" dirty="0"/>
              </a:p>
            </p:txBody>
          </p:sp>
        </mc:Choice>
        <mc:Fallback>
          <p:sp>
            <p:nvSpPr>
              <p:cNvPr id="3" name="Content Placeholder 2">
                <a:extLst>
                  <a:ext uri="{FF2B5EF4-FFF2-40B4-BE49-F238E27FC236}">
                    <a16:creationId xmlns:a16="http://schemas.microsoft.com/office/drawing/2014/main" id="{F5A417B4-C975-C066-A1ED-F67D21BCF783}"/>
                  </a:ext>
                </a:extLst>
              </p:cNvPr>
              <p:cNvSpPr>
                <a:spLocks noGrp="1" noRot="1" noChangeAspect="1" noMove="1" noResize="1" noEditPoints="1" noAdjustHandles="1" noChangeArrowheads="1" noChangeShapeType="1" noTextEdit="1"/>
              </p:cNvSpPr>
              <p:nvPr>
                <p:ph idx="1"/>
              </p:nvPr>
            </p:nvSpPr>
            <p:spPr>
              <a:xfrm>
                <a:off x="381000" y="762000"/>
                <a:ext cx="10573512" cy="5418137"/>
              </a:xfrm>
              <a:blipFill>
                <a:blip r:embed="rId3"/>
                <a:stretch>
                  <a:fillRect l="-115" t="-787"/>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45975B1F-5A73-5E0B-ED3B-6BA66D98A1FD}"/>
              </a:ext>
            </a:extLst>
          </p:cNvPr>
          <p:cNvPicPr>
            <a:picLocks noChangeAspect="1"/>
          </p:cNvPicPr>
          <p:nvPr/>
        </p:nvPicPr>
        <p:blipFill>
          <a:blip r:embed="rId4"/>
          <a:stretch>
            <a:fillRect/>
          </a:stretch>
        </p:blipFill>
        <p:spPr>
          <a:xfrm>
            <a:off x="4950448" y="2478389"/>
            <a:ext cx="6708152" cy="4151011"/>
          </a:xfrm>
          <a:prstGeom prst="rect">
            <a:avLst/>
          </a:prstGeom>
        </p:spPr>
      </p:pic>
    </p:spTree>
    <p:extLst>
      <p:ext uri="{BB962C8B-B14F-4D97-AF65-F5344CB8AC3E}">
        <p14:creationId xmlns:p14="http://schemas.microsoft.com/office/powerpoint/2010/main" val="2735608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Using IVs in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5525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A454F61F-F920-805D-F115-EE4C67D43FC4}"/>
              </a:ext>
            </a:extLst>
          </p:cNvPr>
          <p:cNvPicPr>
            <a:picLocks noChangeAspect="1"/>
          </p:cNvPicPr>
          <p:nvPr/>
        </p:nvPicPr>
        <p:blipFill>
          <a:blip r:embed="rId3"/>
          <a:stretch>
            <a:fillRect/>
          </a:stretch>
        </p:blipFill>
        <p:spPr>
          <a:xfrm>
            <a:off x="800100" y="1472274"/>
            <a:ext cx="10058400" cy="3913451"/>
          </a:xfrm>
          <a:prstGeom prst="rect">
            <a:avLst/>
          </a:prstGeom>
        </p:spPr>
      </p:pic>
    </p:spTree>
    <p:extLst>
      <p:ext uri="{BB962C8B-B14F-4D97-AF65-F5344CB8AC3E}">
        <p14:creationId xmlns:p14="http://schemas.microsoft.com/office/powerpoint/2010/main" val="2965799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first assumption is </a:t>
                </a:r>
                <a:r>
                  <a:rPr lang="en-US" sz="2400" b="1" dirty="0">
                    <a:solidFill>
                      <a:schemeClr val="accent2">
                        <a:lumMod val="75000"/>
                      </a:schemeClr>
                    </a:solidFill>
                    <a:cs typeface="Times New Roman" panose="02020603050405020304" pitchFamily="18" charset="0"/>
                  </a:rPr>
                  <a:t>testable: </a:t>
                </a:r>
                <a:r>
                  <a:rPr lang="en-US" sz="2400" dirty="0">
                    <a:cs typeface="Times New Roman" panose="02020603050405020304" pitchFamily="18" charset="0"/>
                  </a:rPr>
                  <a:t>what is the correlation </a:t>
                </a:r>
                <a:r>
                  <a:rPr lang="en-US" sz="2400" dirty="0">
                    <a:solidFill>
                      <a:schemeClr val="tx1"/>
                    </a:solidFill>
                    <a:cs typeface="Times New Roman" panose="02020603050405020304" pitchFamily="18" charset="0"/>
                  </a:rPr>
                  <a:t>between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and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dirty="0">
                    <a:solidFill>
                      <a:schemeClr val="tx1"/>
                    </a:solidFill>
                    <a:cs typeface="Times New Roman" panose="02020603050405020304" pitchFamily="18" charset="0"/>
                  </a:rPr>
                  <a:t>?</a:t>
                </a:r>
              </a:p>
              <a:p>
                <a:r>
                  <a:rPr lang="en-US" sz="2400" dirty="0">
                    <a:cs typeface="Times New Roman" panose="02020603050405020304" pitchFamily="18" charset="0"/>
                  </a:rPr>
                  <a:t>Instrument needs to be sufficiently</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strong</a:t>
                </a:r>
              </a:p>
              <a:p>
                <a:pPr lvl="1"/>
                <a:r>
                  <a:rPr lang="en-US" sz="2400" dirty="0">
                    <a:cs typeface="Times New Roman" panose="02020603050405020304" pitchFamily="18" charset="0"/>
                  </a:rPr>
                  <a:t>Weak instrument problem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lots of variation in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endParaRPr lang="en-US" sz="2400" dirty="0">
                  <a:cs typeface="Times New Roman" panose="02020603050405020304" pitchFamily="18" charset="0"/>
                </a:endParaRPr>
              </a:p>
              <a:p>
                <a:r>
                  <a:rPr lang="en-US" sz="2400" b="1" i="1" dirty="0">
                    <a:solidFill>
                      <a:schemeClr val="accent2">
                        <a:lumMod val="75000"/>
                      </a:schemeClr>
                    </a:solidFill>
                    <a:cs typeface="Times New Roman" panose="02020603050405020304" pitchFamily="18" charset="0"/>
                  </a:rPr>
                  <a:t>F-</a:t>
                </a:r>
                <a:r>
                  <a:rPr lang="en-US" sz="2400" b="1" dirty="0">
                    <a:solidFill>
                      <a:schemeClr val="accent2">
                        <a:lumMod val="75000"/>
                      </a:schemeClr>
                    </a:solidFill>
                    <a:cs typeface="Times New Roman" panose="02020603050405020304" pitchFamily="18" charset="0"/>
                  </a:rPr>
                  <a:t>statistic rule: </a:t>
                </a:r>
                <a:r>
                  <a:rPr lang="en-US" sz="2400" dirty="0">
                    <a:solidFill>
                      <a:schemeClr val="tx1"/>
                    </a:solidFill>
                    <a:cs typeface="Times New Roman" panose="02020603050405020304" pitchFamily="18" charset="0"/>
                  </a:rPr>
                  <a:t>If you regress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b="1" i="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on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t>
                </a:r>
                <a:r>
                  <a:rPr lang="en-US" sz="2400" dirty="0">
                    <a:solidFill>
                      <a:schemeClr val="accent2">
                        <a:lumMod val="75000"/>
                      </a:schemeClr>
                    </a:solidFill>
                    <a:cs typeface="Times New Roman" panose="02020603050405020304" pitchFamily="18" charset="0"/>
                  </a:rPr>
                  <a:t>should get an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𝑭</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&gt;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𝟏𝟎𝟒</m:t>
                    </m:r>
                  </m:oMath>
                </a14:m>
                <a:endParaRPr lang="en-US" sz="2400" b="1" i="1" dirty="0">
                  <a:solidFill>
                    <a:schemeClr val="accent2">
                      <a:lumMod val="75000"/>
                    </a:schemeClr>
                  </a:solidFill>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a:stretch>
              </a:blipFill>
            </p:spPr>
            <p:txBody>
              <a:bodyPr/>
              <a:lstStyle/>
              <a:p>
                <a:r>
                  <a:rPr lang="en-CA">
                    <a:noFill/>
                  </a:rPr>
                  <a:t> </a:t>
                </a:r>
              </a:p>
            </p:txBody>
          </p:sp>
        </mc:Fallback>
      </mc:AlternateContent>
      <p:pic>
        <p:nvPicPr>
          <p:cNvPr id="4" name="Picture 3">
            <a:extLst>
              <a:ext uri="{FF2B5EF4-FFF2-40B4-BE49-F238E27FC236}">
                <a16:creationId xmlns:a16="http://schemas.microsoft.com/office/drawing/2014/main" id="{282B2D66-6ACE-9717-85C9-72CE284041E8}"/>
              </a:ext>
            </a:extLst>
          </p:cNvPr>
          <p:cNvPicPr>
            <a:picLocks noChangeAspect="1"/>
          </p:cNvPicPr>
          <p:nvPr/>
        </p:nvPicPr>
        <p:blipFill>
          <a:blip r:embed="rId4"/>
          <a:stretch>
            <a:fillRect/>
          </a:stretch>
        </p:blipFill>
        <p:spPr>
          <a:xfrm>
            <a:off x="1449673" y="1066801"/>
            <a:ext cx="8914281" cy="1709056"/>
          </a:xfrm>
          <a:prstGeom prst="rect">
            <a:avLst/>
          </a:prstGeom>
        </p:spPr>
      </p:pic>
      <p:pic>
        <p:nvPicPr>
          <p:cNvPr id="6" name="Picture 5">
            <a:extLst>
              <a:ext uri="{FF2B5EF4-FFF2-40B4-BE49-F238E27FC236}">
                <a16:creationId xmlns:a16="http://schemas.microsoft.com/office/drawing/2014/main" id="{53785994-426B-B63B-D8CD-BE3F3DF61D70}"/>
              </a:ext>
            </a:extLst>
          </p:cNvPr>
          <p:cNvPicPr>
            <a:picLocks noChangeAspect="1"/>
          </p:cNvPicPr>
          <p:nvPr/>
        </p:nvPicPr>
        <p:blipFill>
          <a:blip r:embed="rId5"/>
          <a:stretch>
            <a:fillRect/>
          </a:stretch>
        </p:blipFill>
        <p:spPr>
          <a:xfrm>
            <a:off x="4495800" y="4745810"/>
            <a:ext cx="5982535" cy="1781424"/>
          </a:xfrm>
          <a:prstGeom prst="rect">
            <a:avLst/>
          </a:prstGeom>
        </p:spPr>
      </p:pic>
    </p:spTree>
    <p:extLst>
      <p:ext uri="{BB962C8B-B14F-4D97-AF65-F5344CB8AC3E}">
        <p14:creationId xmlns:p14="http://schemas.microsoft.com/office/powerpoint/2010/main" val="1883712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0" y="1828799"/>
                <a:ext cx="9984829" cy="4379389"/>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second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Why can’t we just regress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a:t>
                </a:r>
              </a:p>
              <a:p>
                <a:r>
                  <a:rPr lang="en-US" sz="2400" dirty="0">
                    <a:cs typeface="Times New Roman" panose="02020603050405020304" pitchFamily="18" charset="0"/>
                  </a:rPr>
                  <a:t>What are we arguing here? What did the authors use? </a:t>
                </a:r>
                <a:endParaRPr lang="en-US" sz="2400" dirty="0">
                  <a:solidFill>
                    <a:schemeClr val="tx1"/>
                  </a:solidFill>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0" y="1828799"/>
                <a:ext cx="9984829" cy="4379389"/>
              </a:xfrm>
              <a:blipFill>
                <a:blip r:embed="rId3"/>
                <a:stretch>
                  <a:fillRect l="-427"/>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D2C3428F-61F3-E934-B8BE-701496EBCA51}"/>
              </a:ext>
            </a:extLst>
          </p:cNvPr>
          <p:cNvPicPr>
            <a:picLocks noChangeAspect="1"/>
          </p:cNvPicPr>
          <p:nvPr/>
        </p:nvPicPr>
        <p:blipFill>
          <a:blip r:embed="rId4"/>
          <a:stretch>
            <a:fillRect/>
          </a:stretch>
        </p:blipFill>
        <p:spPr>
          <a:xfrm>
            <a:off x="1042714" y="951346"/>
            <a:ext cx="9728200" cy="2451100"/>
          </a:xfrm>
          <a:prstGeom prst="rect">
            <a:avLst/>
          </a:prstGeom>
        </p:spPr>
      </p:pic>
    </p:spTree>
    <p:extLst>
      <p:ext uri="{BB962C8B-B14F-4D97-AF65-F5344CB8AC3E}">
        <p14:creationId xmlns:p14="http://schemas.microsoft.com/office/powerpoint/2010/main" val="3287611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2895600"/>
            <a:ext cx="9984829" cy="33125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third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No data on confounders in the first place!</a:t>
            </a:r>
          </a:p>
          <a:p>
            <a:r>
              <a:rPr lang="en-US" sz="2400" dirty="0">
                <a:cs typeface="Times New Roman" panose="02020603050405020304" pitchFamily="18" charset="0"/>
              </a:rPr>
              <a:t>What works/doesn’t work in this paper?</a:t>
            </a:r>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F8970FCD-7DDB-F4D6-60D3-BACD0CBF0D20}"/>
              </a:ext>
            </a:extLst>
          </p:cNvPr>
          <p:cNvPicPr>
            <a:picLocks noChangeAspect="1"/>
          </p:cNvPicPr>
          <p:nvPr/>
        </p:nvPicPr>
        <p:blipFill>
          <a:blip r:embed="rId3"/>
          <a:stretch>
            <a:fillRect/>
          </a:stretch>
        </p:blipFill>
        <p:spPr>
          <a:xfrm>
            <a:off x="1292771" y="962232"/>
            <a:ext cx="9613900" cy="3505200"/>
          </a:xfrm>
          <a:prstGeom prst="rect">
            <a:avLst/>
          </a:prstGeom>
        </p:spPr>
      </p:pic>
    </p:spTree>
    <p:extLst>
      <p:ext uri="{BB962C8B-B14F-4D97-AF65-F5344CB8AC3E}">
        <p14:creationId xmlns:p14="http://schemas.microsoft.com/office/powerpoint/2010/main" val="4019848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IVs to back out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With an IV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we can calculate: </a:t>
                </a:r>
              </a:p>
              <a:p>
                <a:pPr lvl="1"/>
                <a:r>
                  <a:rPr lang="en-US" sz="2400" dirty="0">
                    <a:cs typeface="Times New Roman" panose="02020603050405020304" pitchFamily="18" charset="0"/>
                  </a:rPr>
                  <a:t>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x </a:t>
                </a:r>
                <a:r>
                  <a:rPr lang="en-US" sz="2400" dirty="0">
                    <a:cs typeface="Times New Roman" panose="02020603050405020304" pitchFamily="18" charset="0"/>
                  </a:rPr>
                  <a:t>on</a:t>
                </a:r>
                <a:r>
                  <a:rPr lang="en-US" sz="2400" i="1"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r>
                  <a:rPr lang="en-US" sz="2400" dirty="0">
                    <a:cs typeface="Times New Roman" panose="02020603050405020304" pitchFamily="18" charset="0"/>
                  </a:rPr>
                  <a:t>Hence: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y</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z </a:t>
                </a:r>
                <a:r>
                  <a:rPr lang="en-US" sz="2400" dirty="0">
                    <a:cs typeface="Times New Roman" panose="02020603050405020304" pitchFamily="18" charset="0"/>
                  </a:rPr>
                  <a:t>on</a:t>
                </a:r>
                <a:r>
                  <a:rPr lang="en-US" sz="2400" i="1" dirty="0">
                    <a:cs typeface="Times New Roman" panose="02020603050405020304" pitchFamily="18" charset="0"/>
                  </a:rPr>
                  <a:t> x</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Since we care about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we generally estimate a regression in </a:t>
                </a:r>
                <a:r>
                  <a:rPr lang="en-US" sz="2400" b="1" dirty="0">
                    <a:cs typeface="Times New Roman" panose="02020603050405020304" pitchFamily="18" charset="0"/>
                  </a:rPr>
                  <a:t>two steps:</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First stage: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𝛾</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Second stage: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This yields a </a:t>
                </a:r>
                <a:r>
                  <a:rPr lang="en-US" sz="2400" b="1" u="sng" dirty="0">
                    <a:solidFill>
                      <a:schemeClr val="accent2">
                        <a:lumMod val="75000"/>
                      </a:schemeClr>
                    </a:solidFill>
                    <a:cs typeface="Times New Roman" panose="02020603050405020304" pitchFamily="18" charset="0"/>
                  </a:rPr>
                  <a:t>two-stage least squares</a:t>
                </a:r>
                <a:r>
                  <a:rPr lang="en-US" sz="2400" dirty="0">
                    <a:cs typeface="Times New Roman" panose="02020603050405020304" pitchFamily="18" charset="0"/>
                  </a:rPr>
                  <a:t> estimator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e>
                        </m:d>
                      </m:num>
                      <m:den>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den>
                    </m:f>
                  </m:oMath>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9E5411D3-8926-2BC1-0308-E5E8D5F14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763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pic>
        <p:nvPicPr>
          <p:cNvPr id="6" name="Content Placeholder 5">
            <a:extLst>
              <a:ext uri="{FF2B5EF4-FFF2-40B4-BE49-F238E27FC236}">
                <a16:creationId xmlns:a16="http://schemas.microsoft.com/office/drawing/2014/main" id="{B2BDA65C-FBC6-6916-F25E-2568A62A2C29}"/>
              </a:ext>
            </a:extLst>
          </p:cNvPr>
          <p:cNvPicPr>
            <a:picLocks noGrp="1" noChangeAspect="1"/>
          </p:cNvPicPr>
          <p:nvPr>
            <p:ph idx="1"/>
          </p:nvPr>
        </p:nvPicPr>
        <p:blipFill>
          <a:blip r:embed="rId3"/>
          <a:stretch>
            <a:fillRect/>
          </a:stretch>
        </p:blipFill>
        <p:spPr>
          <a:xfrm>
            <a:off x="762000" y="988736"/>
            <a:ext cx="5906324" cy="4153480"/>
          </a:xfrm>
        </p:spPr>
      </p:pic>
    </p:spTree>
    <p:extLst>
      <p:ext uri="{BB962C8B-B14F-4D97-AF65-F5344CB8AC3E}">
        <p14:creationId xmlns:p14="http://schemas.microsoft.com/office/powerpoint/2010/main" val="1829361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Results</a:t>
            </a:r>
          </a:p>
        </p:txBody>
      </p:sp>
      <p:sp>
        <p:nvSpPr>
          <p:cNvPr id="4" name="Content Placeholder 3">
            <a:extLst>
              <a:ext uri="{FF2B5EF4-FFF2-40B4-BE49-F238E27FC236}">
                <a16:creationId xmlns:a16="http://schemas.microsoft.com/office/drawing/2014/main" id="{3B976014-97CA-AF23-6667-66337EA507A7}"/>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C373B968-F702-56E7-3582-974F98BEED47}"/>
              </a:ext>
            </a:extLst>
          </p:cNvPr>
          <p:cNvPicPr>
            <a:picLocks noChangeAspect="1"/>
          </p:cNvPicPr>
          <p:nvPr/>
        </p:nvPicPr>
        <p:blipFill>
          <a:blip r:embed="rId3"/>
          <a:stretch>
            <a:fillRect/>
          </a:stretch>
        </p:blipFill>
        <p:spPr>
          <a:xfrm>
            <a:off x="217404" y="838200"/>
            <a:ext cx="11974596" cy="3858163"/>
          </a:xfrm>
          <a:prstGeom prst="rect">
            <a:avLst/>
          </a:prstGeom>
        </p:spPr>
      </p:pic>
    </p:spTree>
    <p:extLst>
      <p:ext uri="{BB962C8B-B14F-4D97-AF65-F5344CB8AC3E}">
        <p14:creationId xmlns:p14="http://schemas.microsoft.com/office/powerpoint/2010/main" val="77187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Results</a:t>
            </a:r>
          </a:p>
        </p:txBody>
      </p:sp>
      <p:sp>
        <p:nvSpPr>
          <p:cNvPr id="4" name="Content Placeholder 3">
            <a:extLst>
              <a:ext uri="{FF2B5EF4-FFF2-40B4-BE49-F238E27FC236}">
                <a16:creationId xmlns:a16="http://schemas.microsoft.com/office/drawing/2014/main" id="{3B976014-97CA-AF23-6667-66337EA507A7}"/>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5DA83EDD-545B-C70E-76AC-8829C1B6307D}"/>
              </a:ext>
            </a:extLst>
          </p:cNvPr>
          <p:cNvPicPr>
            <a:picLocks noChangeAspect="1"/>
          </p:cNvPicPr>
          <p:nvPr/>
        </p:nvPicPr>
        <p:blipFill>
          <a:blip r:embed="rId3"/>
          <a:stretch>
            <a:fillRect/>
          </a:stretch>
        </p:blipFill>
        <p:spPr>
          <a:xfrm>
            <a:off x="199202" y="962232"/>
            <a:ext cx="11793596" cy="4258269"/>
          </a:xfrm>
          <a:prstGeom prst="rect">
            <a:avLst/>
          </a:prstGeom>
        </p:spPr>
      </p:pic>
    </p:spTree>
    <p:extLst>
      <p:ext uri="{BB962C8B-B14F-4D97-AF65-F5344CB8AC3E}">
        <p14:creationId xmlns:p14="http://schemas.microsoft.com/office/powerpoint/2010/main" val="2748003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a:buFont typeface="Arial" pitchFamily="34" charset="0"/>
              <a:buChar char="•"/>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ADB014BC-C6F2-B003-0AB6-BEA752B36DCB}"/>
              </a:ext>
            </a:extLst>
          </p:cNvPr>
          <p:cNvPicPr>
            <a:picLocks noChangeAspect="1"/>
          </p:cNvPicPr>
          <p:nvPr/>
        </p:nvPicPr>
        <p:blipFill>
          <a:blip r:embed="rId3"/>
          <a:stretch>
            <a:fillRect/>
          </a:stretch>
        </p:blipFill>
        <p:spPr>
          <a:xfrm>
            <a:off x="609600" y="1447800"/>
            <a:ext cx="10058400" cy="5289640"/>
          </a:xfrm>
          <a:prstGeom prst="rect">
            <a:avLst/>
          </a:prstGeom>
        </p:spPr>
      </p:pic>
    </p:spTree>
    <p:extLst>
      <p:ext uri="{BB962C8B-B14F-4D97-AF65-F5344CB8AC3E}">
        <p14:creationId xmlns:p14="http://schemas.microsoft.com/office/powerpoint/2010/main" val="1857179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normAutofit/>
          </a:bodyPr>
          <a:lstStyle/>
          <a:p>
            <a:r>
              <a:rPr lang="en-US" sz="6600" dirty="0"/>
              <a:t>Differences-in-Differences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6427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lvl="1"/>
            <a:r>
              <a:rPr lang="en-US" sz="2400" dirty="0">
                <a:solidFill>
                  <a:srgbClr val="262626"/>
                </a:solidFill>
                <a:latin typeface="Times New Roman"/>
                <a:cs typeface="Times New Roman"/>
              </a:rPr>
              <a:t>The LATE from an IV is for </a:t>
            </a:r>
            <a:r>
              <a:rPr lang="en-US" sz="2400" b="1" dirty="0">
                <a:solidFill>
                  <a:schemeClr val="accent2">
                    <a:lumMod val="75000"/>
                  </a:schemeClr>
                </a:solidFill>
                <a:latin typeface="Times New Roman"/>
                <a:cs typeface="Times New Roman"/>
              </a:rPr>
              <a:t>compliers</a:t>
            </a:r>
          </a:p>
          <a:p>
            <a:pPr lvl="1"/>
            <a:r>
              <a:rPr lang="en-US" sz="2400" dirty="0">
                <a:latin typeface="Times New Roman"/>
                <a:cs typeface="Times New Roman"/>
              </a:rPr>
              <a:t>Specifically, those influenced </a:t>
            </a:r>
            <a:r>
              <a:rPr lang="en-US" sz="2400" b="1" dirty="0">
                <a:solidFill>
                  <a:schemeClr val="accent2">
                    <a:lumMod val="75000"/>
                  </a:schemeClr>
                </a:solidFill>
                <a:latin typeface="Times New Roman"/>
                <a:cs typeface="Times New Roman"/>
              </a:rPr>
              <a:t>by the instruments </a:t>
            </a:r>
            <a:r>
              <a:rPr lang="en-US" sz="2400" dirty="0">
                <a:latin typeface="Times New Roman"/>
                <a:cs typeface="Times New Roman"/>
              </a:rPr>
              <a:t>you selected</a:t>
            </a:r>
          </a:p>
          <a:p>
            <a:pPr lvl="1"/>
            <a:r>
              <a:rPr lang="en-US" sz="2400" dirty="0">
                <a:latin typeface="Times New Roman"/>
                <a:cs typeface="Times New Roman"/>
              </a:rPr>
              <a:t>Hence, LATE is instrument-specific</a:t>
            </a:r>
            <a:endParaRPr lang="en-US" sz="2400" dirty="0">
              <a:solidFill>
                <a:schemeClr val="accent2">
                  <a:lumMod val="75000"/>
                </a:schemeClr>
              </a:solidFill>
              <a:latin typeface="Times New Roman"/>
              <a:cs typeface="Times New Roman"/>
            </a:endParaRPr>
          </a:p>
          <a:p>
            <a:pPr>
              <a:buFont typeface="Arial" pitchFamily="34" charset="0"/>
              <a:buChar char="•"/>
            </a:pPr>
            <a:endParaRPr lang="en-US" sz="2400" dirty="0">
              <a:cs typeface="Times New Roman" panose="02020603050405020304" pitchFamily="18" charset="0"/>
            </a:endParaRPr>
          </a:p>
        </p:txBody>
      </p:sp>
    </p:spTree>
    <p:extLst>
      <p:ext uri="{BB962C8B-B14F-4D97-AF65-F5344CB8AC3E}">
        <p14:creationId xmlns:p14="http://schemas.microsoft.com/office/powerpoint/2010/main" val="2428509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dirty="0">
              <a:solidFill>
                <a:schemeClr val="accent2">
                  <a:lumMod val="75000"/>
                </a:schemeClr>
              </a:solidFill>
              <a:cs typeface="Times New Roman" panose="02020603050405020304" pitchFamily="18" charset="0"/>
            </a:endParaRPr>
          </a:p>
          <a:p>
            <a:pPr>
              <a:buFont typeface="Arial" pitchFamily="18" charset="2"/>
              <a:buChar char="•"/>
            </a:pPr>
            <a:r>
              <a:rPr lang="en-US" sz="2400" spc="0" dirty="0">
                <a:solidFill>
                  <a:srgbClr val="262626"/>
                </a:solidFill>
                <a:latin typeface="Times New Roman"/>
                <a:cs typeface="Times New Roman"/>
              </a:rPr>
              <a:t>Easiest to understand in the case of a binary instrument</a:t>
            </a:r>
            <a:endParaRPr lang="en-US" sz="2400" spc="0" dirty="0">
              <a:solidFill>
                <a:srgbClr val="262626"/>
              </a:solidFill>
              <a:cs typeface="Times New Roman" panose="02020603050405020304" pitchFamily="18" charset="0"/>
            </a:endParaRPr>
          </a:p>
          <a:p>
            <a:endParaRPr lang="en-US" sz="2400" dirty="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D98E76E-7B03-09FB-5D35-5AA95853D76F}"/>
              </a:ext>
            </a:extLst>
          </p:cNvPr>
          <p:cNvGraphicFramePr>
            <a:graphicFrameLocks noGrp="1"/>
          </p:cNvGraphicFramePr>
          <p:nvPr>
            <p:extLst>
              <p:ext uri="{D42A27DB-BD31-4B8C-83A1-F6EECF244321}">
                <p14:modId xmlns:p14="http://schemas.microsoft.com/office/powerpoint/2010/main" val="610858336"/>
              </p:ext>
            </p:extLst>
          </p:nvPr>
        </p:nvGraphicFramePr>
        <p:xfrm>
          <a:off x="1066800" y="2102840"/>
          <a:ext cx="9245244" cy="4526420"/>
        </p:xfrm>
        <a:graphic>
          <a:graphicData uri="http://schemas.openxmlformats.org/drawingml/2006/table">
            <a:tbl>
              <a:tblPr firstRow="1" bandRow="1">
                <a:tableStyleId>{5C22544A-7EE6-4342-B048-85BDC9FD1C3A}</a:tableStyleId>
              </a:tblPr>
              <a:tblGrid>
                <a:gridCol w="2311311">
                  <a:extLst>
                    <a:ext uri="{9D8B030D-6E8A-4147-A177-3AD203B41FA5}">
                      <a16:colId xmlns:a16="http://schemas.microsoft.com/office/drawing/2014/main" val="3585779432"/>
                    </a:ext>
                  </a:extLst>
                </a:gridCol>
                <a:gridCol w="2311311">
                  <a:extLst>
                    <a:ext uri="{9D8B030D-6E8A-4147-A177-3AD203B41FA5}">
                      <a16:colId xmlns:a16="http://schemas.microsoft.com/office/drawing/2014/main" val="90799623"/>
                    </a:ext>
                  </a:extLst>
                </a:gridCol>
                <a:gridCol w="2311311">
                  <a:extLst>
                    <a:ext uri="{9D8B030D-6E8A-4147-A177-3AD203B41FA5}">
                      <a16:colId xmlns:a16="http://schemas.microsoft.com/office/drawing/2014/main" val="1731919055"/>
                    </a:ext>
                  </a:extLst>
                </a:gridCol>
                <a:gridCol w="2311311">
                  <a:extLst>
                    <a:ext uri="{9D8B030D-6E8A-4147-A177-3AD203B41FA5}">
                      <a16:colId xmlns:a16="http://schemas.microsoft.com/office/drawing/2014/main" val="802572931"/>
                    </a:ext>
                  </a:extLst>
                </a:gridCol>
              </a:tblGrid>
              <a:tr h="1074490">
                <a:tc>
                  <a:txBody>
                    <a:bodyPr/>
                    <a:lstStyle/>
                    <a:p>
                      <a:pPr lvl="0">
                        <a:buNone/>
                      </a:pPr>
                      <a:endParaRPr lang="en-US" sz="2400" dirty="0"/>
                    </a:p>
                  </a:txBody>
                  <a:tcPr/>
                </a:tc>
                <a:tc>
                  <a:txBody>
                    <a:bodyPr/>
                    <a:lstStyle/>
                    <a:p>
                      <a:pPr lvl="0">
                        <a:buNone/>
                      </a:pPr>
                      <a:endParaRPr lang="en-US" sz="2400" dirty="0"/>
                    </a:p>
                  </a:txBody>
                  <a:tcPr/>
                </a:tc>
                <a:tc gridSpan="2">
                  <a:txBody>
                    <a:bodyPr/>
                    <a:lstStyle/>
                    <a:p>
                      <a:pPr lvl="0">
                        <a:buNone/>
                      </a:pPr>
                      <a:r>
                        <a:rPr lang="en-US" sz="2400" dirty="0"/>
                        <a:t>Treated? (placed)</a:t>
                      </a:r>
                    </a:p>
                  </a:txBody>
                  <a:tcPr/>
                </a:tc>
                <a:tc hMerge="1">
                  <a:txBody>
                    <a:bodyPr/>
                    <a:lstStyle/>
                    <a:p>
                      <a:endParaRPr lang="en-US"/>
                    </a:p>
                  </a:txBody>
                  <a:tcPr/>
                </a:tc>
                <a:extLst>
                  <a:ext uri="{0D108BD9-81ED-4DB2-BD59-A6C34878D82A}">
                    <a16:rowId xmlns:a16="http://schemas.microsoft.com/office/drawing/2014/main" val="700923366"/>
                  </a:ext>
                </a:extLst>
              </a:tr>
              <a:tr h="1074490">
                <a:tc>
                  <a:txBody>
                    <a:bodyPr/>
                    <a:lstStyle/>
                    <a:p>
                      <a:pPr lvl="0">
                        <a:buNone/>
                      </a:pPr>
                      <a:endParaRPr lang="en-US" sz="2400" dirty="0"/>
                    </a:p>
                  </a:txBody>
                  <a:tcPr/>
                </a:tc>
                <a:tc>
                  <a:txBody>
                    <a:bodyPr/>
                    <a:lstStyle/>
                    <a:p>
                      <a:endParaRPr lang="en-US" sz="2400"/>
                    </a:p>
                  </a:txBody>
                  <a:tcPr/>
                </a:tc>
                <a:tc>
                  <a:txBody>
                    <a:bodyPr/>
                    <a:lstStyle/>
                    <a:p>
                      <a:r>
                        <a:rPr lang="en-US" sz="2400" dirty="0"/>
                        <a:t>No</a:t>
                      </a:r>
                    </a:p>
                  </a:txBody>
                  <a:tcPr/>
                </a:tc>
                <a:tc>
                  <a:txBody>
                    <a:bodyPr/>
                    <a:lstStyle/>
                    <a:p>
                      <a:r>
                        <a:rPr lang="en-US" sz="2400" dirty="0"/>
                        <a:t>Yes</a:t>
                      </a:r>
                    </a:p>
                  </a:txBody>
                  <a:tcPr/>
                </a:tc>
                <a:extLst>
                  <a:ext uri="{0D108BD9-81ED-4DB2-BD59-A6C34878D82A}">
                    <a16:rowId xmlns:a16="http://schemas.microsoft.com/office/drawing/2014/main" val="2009428937"/>
                  </a:ext>
                </a:extLst>
              </a:tr>
              <a:tr h="1074490">
                <a:tc rowSpan="2">
                  <a:txBody>
                    <a:bodyPr/>
                    <a:lstStyle/>
                    <a:p>
                      <a:pPr lvl="0">
                        <a:buNone/>
                      </a:pPr>
                      <a:r>
                        <a:rPr lang="en-US" sz="2400" dirty="0"/>
                        <a:t>Instrumented? (high-removal Caseworker)</a:t>
                      </a:r>
                    </a:p>
                  </a:txBody>
                  <a:tcPr/>
                </a:tc>
                <a:tc>
                  <a:txBody>
                    <a:bodyPr/>
                    <a:lstStyle/>
                    <a:p>
                      <a:r>
                        <a:rPr lang="en-US" sz="2400" dirty="0"/>
                        <a:t>No</a:t>
                      </a:r>
                    </a:p>
                  </a:txBody>
                  <a:tcPr/>
                </a:tc>
                <a:tc>
                  <a:txBody>
                    <a:bodyPr/>
                    <a:lstStyle/>
                    <a:p>
                      <a:r>
                        <a:rPr lang="en-US" sz="2400" dirty="0"/>
                        <a:t>Never-takers + Compliers</a:t>
                      </a:r>
                    </a:p>
                  </a:txBody>
                  <a:tcPr/>
                </a:tc>
                <a:tc>
                  <a:txBody>
                    <a:bodyPr/>
                    <a:lstStyle/>
                    <a:p>
                      <a:r>
                        <a:rPr lang="en-US" sz="2400" b="1" dirty="0"/>
                        <a:t>Always-takers + Defiers</a:t>
                      </a:r>
                    </a:p>
                  </a:txBody>
                  <a:tcPr/>
                </a:tc>
                <a:extLst>
                  <a:ext uri="{0D108BD9-81ED-4DB2-BD59-A6C34878D82A}">
                    <a16:rowId xmlns:a16="http://schemas.microsoft.com/office/drawing/2014/main" val="2699649770"/>
                  </a:ext>
                </a:extLst>
              </a:tr>
              <a:tr h="1074490">
                <a:tc vMerge="1">
                  <a:txBody>
                    <a:bodyPr/>
                    <a:lstStyle/>
                    <a:p>
                      <a:endParaRPr lang="en-US"/>
                    </a:p>
                  </a:txBody>
                  <a:tcPr/>
                </a:tc>
                <a:tc>
                  <a:txBody>
                    <a:bodyPr/>
                    <a:lstStyle/>
                    <a:p>
                      <a:r>
                        <a:rPr lang="en-US" sz="2400" dirty="0"/>
                        <a:t>Yes</a:t>
                      </a:r>
                    </a:p>
                  </a:txBody>
                  <a:tcPr/>
                </a:tc>
                <a:tc>
                  <a:txBody>
                    <a:bodyPr/>
                    <a:lstStyle/>
                    <a:p>
                      <a:r>
                        <a:rPr lang="en-US" sz="2400" dirty="0"/>
                        <a:t>Never-takers + Defiers</a:t>
                      </a:r>
                    </a:p>
                  </a:txBody>
                  <a:tcPr/>
                </a:tc>
                <a:tc>
                  <a:txBody>
                    <a:bodyPr/>
                    <a:lstStyle/>
                    <a:p>
                      <a:r>
                        <a:rPr lang="en-US" sz="2400" b="1" dirty="0"/>
                        <a:t>Always-takers + Compliers</a:t>
                      </a:r>
                    </a:p>
                  </a:txBody>
                  <a:tcPr/>
                </a:tc>
                <a:extLst>
                  <a:ext uri="{0D108BD9-81ED-4DB2-BD59-A6C34878D82A}">
                    <a16:rowId xmlns:a16="http://schemas.microsoft.com/office/drawing/2014/main" val="3227851156"/>
                  </a:ext>
                </a:extLst>
              </a:tr>
            </a:tbl>
          </a:graphicData>
        </a:graphic>
      </p:graphicFrame>
    </p:spTree>
    <p:extLst>
      <p:ext uri="{BB962C8B-B14F-4D97-AF65-F5344CB8AC3E}">
        <p14:creationId xmlns:p14="http://schemas.microsoft.com/office/powerpoint/2010/main" val="2637940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dirty="0">
              <a:solidFill>
                <a:schemeClr val="accent2">
                  <a:lumMod val="75000"/>
                </a:schemeClr>
              </a:solidFill>
              <a:cs typeface="Times New Roman" panose="02020603050405020304" pitchFamily="18" charset="0"/>
            </a:endParaRPr>
          </a:p>
          <a:p>
            <a:pPr>
              <a:buFont typeface="Arial" pitchFamily="18" charset="2"/>
              <a:buChar char="•"/>
            </a:pPr>
            <a:r>
              <a:rPr lang="en-US" sz="2400" b="1" u="sng" spc="0" dirty="0">
                <a:solidFill>
                  <a:srgbClr val="262626"/>
                </a:solidFill>
                <a:latin typeface="Times New Roman"/>
                <a:cs typeface="Times New Roman"/>
              </a:rPr>
              <a:t>Is this policy relevant?</a:t>
            </a:r>
            <a:r>
              <a:rPr lang="en-US" sz="2400" spc="0" dirty="0">
                <a:solidFill>
                  <a:srgbClr val="262626"/>
                </a:solidFill>
                <a:latin typeface="Times New Roman"/>
                <a:cs typeface="Times New Roman"/>
              </a:rPr>
              <a:t> (what does it mean in this context?)</a:t>
            </a:r>
            <a:endParaRPr lang="en-US" sz="2400" b="1" u="sng" spc="0" dirty="0">
              <a:solidFill>
                <a:srgbClr val="262626"/>
              </a:solidFill>
              <a:cs typeface="Times New Roman" panose="02020603050405020304" pitchFamily="18" charset="0"/>
            </a:endParaRPr>
          </a:p>
          <a:p>
            <a:endParaRPr lang="en-US" sz="2400" dirty="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D98E76E-7B03-09FB-5D35-5AA95853D76F}"/>
              </a:ext>
            </a:extLst>
          </p:cNvPr>
          <p:cNvGraphicFramePr>
            <a:graphicFrameLocks noGrp="1"/>
          </p:cNvGraphicFramePr>
          <p:nvPr/>
        </p:nvGraphicFramePr>
        <p:xfrm>
          <a:off x="1066800" y="2102840"/>
          <a:ext cx="9245244" cy="4526420"/>
        </p:xfrm>
        <a:graphic>
          <a:graphicData uri="http://schemas.openxmlformats.org/drawingml/2006/table">
            <a:tbl>
              <a:tblPr firstRow="1" bandRow="1">
                <a:tableStyleId>{5C22544A-7EE6-4342-B048-85BDC9FD1C3A}</a:tableStyleId>
              </a:tblPr>
              <a:tblGrid>
                <a:gridCol w="2311311">
                  <a:extLst>
                    <a:ext uri="{9D8B030D-6E8A-4147-A177-3AD203B41FA5}">
                      <a16:colId xmlns:a16="http://schemas.microsoft.com/office/drawing/2014/main" val="3585779432"/>
                    </a:ext>
                  </a:extLst>
                </a:gridCol>
                <a:gridCol w="2311311">
                  <a:extLst>
                    <a:ext uri="{9D8B030D-6E8A-4147-A177-3AD203B41FA5}">
                      <a16:colId xmlns:a16="http://schemas.microsoft.com/office/drawing/2014/main" val="90799623"/>
                    </a:ext>
                  </a:extLst>
                </a:gridCol>
                <a:gridCol w="2311311">
                  <a:extLst>
                    <a:ext uri="{9D8B030D-6E8A-4147-A177-3AD203B41FA5}">
                      <a16:colId xmlns:a16="http://schemas.microsoft.com/office/drawing/2014/main" val="1731919055"/>
                    </a:ext>
                  </a:extLst>
                </a:gridCol>
                <a:gridCol w="2311311">
                  <a:extLst>
                    <a:ext uri="{9D8B030D-6E8A-4147-A177-3AD203B41FA5}">
                      <a16:colId xmlns:a16="http://schemas.microsoft.com/office/drawing/2014/main" val="802572931"/>
                    </a:ext>
                  </a:extLst>
                </a:gridCol>
              </a:tblGrid>
              <a:tr h="1074490">
                <a:tc>
                  <a:txBody>
                    <a:bodyPr/>
                    <a:lstStyle/>
                    <a:p>
                      <a:pPr lvl="0">
                        <a:buNone/>
                      </a:pPr>
                      <a:endParaRPr lang="en-US" sz="2400" dirty="0"/>
                    </a:p>
                  </a:txBody>
                  <a:tcPr/>
                </a:tc>
                <a:tc>
                  <a:txBody>
                    <a:bodyPr/>
                    <a:lstStyle/>
                    <a:p>
                      <a:pPr lvl="0">
                        <a:buNone/>
                      </a:pPr>
                      <a:endParaRPr lang="en-US" sz="2400" dirty="0"/>
                    </a:p>
                  </a:txBody>
                  <a:tcPr/>
                </a:tc>
                <a:tc gridSpan="2">
                  <a:txBody>
                    <a:bodyPr/>
                    <a:lstStyle/>
                    <a:p>
                      <a:pPr lvl="0">
                        <a:buNone/>
                      </a:pPr>
                      <a:r>
                        <a:rPr lang="en-US" sz="2400" dirty="0"/>
                        <a:t>Treated? (placed)</a:t>
                      </a:r>
                    </a:p>
                  </a:txBody>
                  <a:tcPr/>
                </a:tc>
                <a:tc hMerge="1">
                  <a:txBody>
                    <a:bodyPr/>
                    <a:lstStyle/>
                    <a:p>
                      <a:endParaRPr lang="en-US"/>
                    </a:p>
                  </a:txBody>
                  <a:tcPr/>
                </a:tc>
                <a:extLst>
                  <a:ext uri="{0D108BD9-81ED-4DB2-BD59-A6C34878D82A}">
                    <a16:rowId xmlns:a16="http://schemas.microsoft.com/office/drawing/2014/main" val="700923366"/>
                  </a:ext>
                </a:extLst>
              </a:tr>
              <a:tr h="1074490">
                <a:tc>
                  <a:txBody>
                    <a:bodyPr/>
                    <a:lstStyle/>
                    <a:p>
                      <a:pPr lvl="0">
                        <a:buNone/>
                      </a:pPr>
                      <a:endParaRPr lang="en-US" sz="2400" dirty="0"/>
                    </a:p>
                  </a:txBody>
                  <a:tcPr/>
                </a:tc>
                <a:tc>
                  <a:txBody>
                    <a:bodyPr/>
                    <a:lstStyle/>
                    <a:p>
                      <a:endParaRPr lang="en-US" sz="2400"/>
                    </a:p>
                  </a:txBody>
                  <a:tcPr/>
                </a:tc>
                <a:tc>
                  <a:txBody>
                    <a:bodyPr/>
                    <a:lstStyle/>
                    <a:p>
                      <a:r>
                        <a:rPr lang="en-US" sz="2400" dirty="0"/>
                        <a:t>No</a:t>
                      </a:r>
                    </a:p>
                  </a:txBody>
                  <a:tcPr/>
                </a:tc>
                <a:tc>
                  <a:txBody>
                    <a:bodyPr/>
                    <a:lstStyle/>
                    <a:p>
                      <a:r>
                        <a:rPr lang="en-US" sz="2400" dirty="0"/>
                        <a:t>Yes</a:t>
                      </a:r>
                    </a:p>
                  </a:txBody>
                  <a:tcPr/>
                </a:tc>
                <a:extLst>
                  <a:ext uri="{0D108BD9-81ED-4DB2-BD59-A6C34878D82A}">
                    <a16:rowId xmlns:a16="http://schemas.microsoft.com/office/drawing/2014/main" val="2009428937"/>
                  </a:ext>
                </a:extLst>
              </a:tr>
              <a:tr h="1074490">
                <a:tc rowSpan="2">
                  <a:txBody>
                    <a:bodyPr/>
                    <a:lstStyle/>
                    <a:p>
                      <a:pPr lvl="0">
                        <a:buNone/>
                      </a:pPr>
                      <a:r>
                        <a:rPr lang="en-US" sz="2400" dirty="0"/>
                        <a:t>Instrumented? (high-removal Caseworker)</a:t>
                      </a:r>
                    </a:p>
                  </a:txBody>
                  <a:tcPr/>
                </a:tc>
                <a:tc>
                  <a:txBody>
                    <a:bodyPr/>
                    <a:lstStyle/>
                    <a:p>
                      <a:r>
                        <a:rPr lang="en-US" sz="2400" dirty="0"/>
                        <a:t>No</a:t>
                      </a:r>
                    </a:p>
                  </a:txBody>
                  <a:tcPr/>
                </a:tc>
                <a:tc>
                  <a:txBody>
                    <a:bodyPr/>
                    <a:lstStyle/>
                    <a:p>
                      <a:r>
                        <a:rPr lang="en-US" sz="2400" dirty="0"/>
                        <a:t>Never-takers + Compliers</a:t>
                      </a:r>
                    </a:p>
                  </a:txBody>
                  <a:tcPr/>
                </a:tc>
                <a:tc>
                  <a:txBody>
                    <a:bodyPr/>
                    <a:lstStyle/>
                    <a:p>
                      <a:r>
                        <a:rPr lang="en-US" sz="2400" b="1" dirty="0"/>
                        <a:t>Always-takers + Defiers</a:t>
                      </a:r>
                    </a:p>
                  </a:txBody>
                  <a:tcPr/>
                </a:tc>
                <a:extLst>
                  <a:ext uri="{0D108BD9-81ED-4DB2-BD59-A6C34878D82A}">
                    <a16:rowId xmlns:a16="http://schemas.microsoft.com/office/drawing/2014/main" val="2699649770"/>
                  </a:ext>
                </a:extLst>
              </a:tr>
              <a:tr h="1074490">
                <a:tc vMerge="1">
                  <a:txBody>
                    <a:bodyPr/>
                    <a:lstStyle/>
                    <a:p>
                      <a:endParaRPr lang="en-US"/>
                    </a:p>
                  </a:txBody>
                  <a:tcPr/>
                </a:tc>
                <a:tc>
                  <a:txBody>
                    <a:bodyPr/>
                    <a:lstStyle/>
                    <a:p>
                      <a:r>
                        <a:rPr lang="en-US" sz="2400" dirty="0"/>
                        <a:t>Yes</a:t>
                      </a:r>
                    </a:p>
                  </a:txBody>
                  <a:tcPr/>
                </a:tc>
                <a:tc>
                  <a:txBody>
                    <a:bodyPr/>
                    <a:lstStyle/>
                    <a:p>
                      <a:r>
                        <a:rPr lang="en-US" sz="2400" dirty="0"/>
                        <a:t>Never-takers + Defiers</a:t>
                      </a:r>
                    </a:p>
                  </a:txBody>
                  <a:tcPr/>
                </a:tc>
                <a:tc>
                  <a:txBody>
                    <a:bodyPr/>
                    <a:lstStyle/>
                    <a:p>
                      <a:r>
                        <a:rPr lang="en-US" sz="2400" b="1" dirty="0"/>
                        <a:t>Always-takers + Compliers</a:t>
                      </a:r>
                    </a:p>
                  </a:txBody>
                  <a:tcPr/>
                </a:tc>
                <a:extLst>
                  <a:ext uri="{0D108BD9-81ED-4DB2-BD59-A6C34878D82A}">
                    <a16:rowId xmlns:a16="http://schemas.microsoft.com/office/drawing/2014/main" val="3227851156"/>
                  </a:ext>
                </a:extLst>
              </a:tr>
            </a:tbl>
          </a:graphicData>
        </a:graphic>
      </p:graphicFrame>
    </p:spTree>
    <p:extLst>
      <p:ext uri="{BB962C8B-B14F-4D97-AF65-F5344CB8AC3E}">
        <p14:creationId xmlns:p14="http://schemas.microsoft.com/office/powerpoint/2010/main" val="2175800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rPr>
              <a:t>IV is a powerful design when data suffer from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Good front door approach! </a:t>
            </a:r>
          </a:p>
          <a:p>
            <a:r>
              <a:rPr lang="en-US" sz="2400" dirty="0">
                <a:latin typeface="Times New Roman"/>
                <a:cs typeface="Times New Roman"/>
              </a:rPr>
              <a:t>Has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000000"/>
              </a:solidFill>
              <a:latin typeface="Times New Roman"/>
              <a:cs typeface="Times New Roman"/>
            </a:endParaRPr>
          </a:p>
          <a:p>
            <a:pPr lvl="1"/>
            <a:r>
              <a:rPr lang="en-US" sz="2400" dirty="0">
                <a:latin typeface="Times New Roman"/>
                <a:cs typeface="Times New Roman"/>
              </a:rPr>
              <a:t>IV tends to be less credible generally (too many unknowns)</a:t>
            </a:r>
          </a:p>
          <a:p>
            <a:pPr>
              <a:buFont typeface="Arial" pitchFamily="18" charset="2"/>
              <a:buChar char="•"/>
            </a:pPr>
            <a:r>
              <a:rPr lang="en-US" sz="2400" dirty="0">
                <a:latin typeface="Times New Roman"/>
                <a:cs typeface="Times New Roman"/>
              </a:rPr>
              <a:t>But IV is an important strategy and sometimes the opportunity to use it will come along! </a:t>
            </a:r>
            <a:endParaRPr lang="en-US" sz="2400" spc="0" dirty="0">
              <a:latin typeface="Times New Roman"/>
              <a:cs typeface="Times New Roman"/>
            </a:endParaRPr>
          </a:p>
          <a:p>
            <a:pPr>
              <a:buFont typeface="Arial" pitchFamily="18" charset="2"/>
              <a:buChar char="•"/>
            </a:pPr>
            <a:r>
              <a:rPr lang="en-US" sz="2400" dirty="0">
                <a:latin typeface="Times New Roman"/>
                <a:cs typeface="Times New Roman"/>
              </a:rPr>
              <a:t>Build in-depth knowledge of institutional details -- familiarity is how you find instruments!</a:t>
            </a:r>
            <a:endParaRPr lang="en-US" sz="2400" dirty="0">
              <a:solidFill>
                <a:srgbClr val="000000"/>
              </a:solidFill>
              <a:cs typeface="Times New Roman"/>
            </a:endParaRPr>
          </a:p>
          <a:p>
            <a:pPr lvl="1">
              <a:buFont typeface="Wingdings 2"/>
              <a:buChar char=""/>
            </a:pP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Conclusion</a:t>
            </a:r>
            <a:endParaRPr lang="en-US" dirty="0"/>
          </a:p>
        </p:txBody>
      </p:sp>
    </p:spTree>
    <p:extLst>
      <p:ext uri="{BB962C8B-B14F-4D97-AF65-F5344CB8AC3E}">
        <p14:creationId xmlns:p14="http://schemas.microsoft.com/office/powerpoint/2010/main" val="17104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This Time: Policy Evaluation Exploiting </a:t>
            </a:r>
            <a:r>
              <a:rPr lang="en-US" sz="3600" i="1" dirty="0">
                <a:cs typeface="Times New Roman" panose="02020603050405020304" pitchFamily="18" charset="0"/>
              </a:rPr>
              <a:t>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dirty="0">
                <a:cs typeface="Times New Roman" panose="02020603050405020304" pitchFamily="18" charset="0"/>
              </a:rPr>
              <a:t>We can frequently see a policy implemented, and want to know its effect</a:t>
            </a:r>
          </a:p>
          <a:p>
            <a:r>
              <a:rPr lang="en-US" sz="2400" dirty="0">
                <a:cs typeface="Times New Roman" panose="02020603050405020304" pitchFamily="18" charset="0"/>
              </a:rPr>
              <a:t> In the wild, we have two types of “quasi-random variation” we can use:</a:t>
            </a:r>
          </a:p>
          <a:p>
            <a:pPr marL="731520" lvl="1" indent="-457200">
              <a:buFont typeface="+mj-lt"/>
              <a:buAutoNum type="arabicPeriod"/>
            </a:pPr>
            <a:r>
              <a:rPr lang="en-US" sz="2400" b="1" dirty="0">
                <a:cs typeface="Times New Roman" panose="02020603050405020304" pitchFamily="18" charset="0"/>
              </a:rPr>
              <a:t>Cross-sectional variation</a:t>
            </a:r>
            <a:r>
              <a:rPr lang="en-US" sz="2400" dirty="0">
                <a:cs typeface="Times New Roman" panose="02020603050405020304" pitchFamily="18" charset="0"/>
              </a:rPr>
              <a:t>: differences across observed units attributable to differences in their characteristics</a:t>
            </a:r>
          </a:p>
        </p:txBody>
      </p:sp>
    </p:spTree>
    <p:extLst>
      <p:ext uri="{BB962C8B-B14F-4D97-AF65-F5344CB8AC3E}">
        <p14:creationId xmlns:p14="http://schemas.microsoft.com/office/powerpoint/2010/main" val="43808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This Time: Policy Evaluation Exploiting </a:t>
            </a:r>
            <a:r>
              <a:rPr lang="en-US" sz="3600" i="1" dirty="0">
                <a:cs typeface="Times New Roman" panose="02020603050405020304" pitchFamily="18" charset="0"/>
              </a:rPr>
              <a:t>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dirty="0">
                <a:cs typeface="Times New Roman" panose="02020603050405020304" pitchFamily="18" charset="0"/>
              </a:rPr>
              <a:t>We can frequently see a policy implemented, and want to know its effect</a:t>
            </a:r>
          </a:p>
          <a:p>
            <a:r>
              <a:rPr lang="en-US" sz="2400" dirty="0">
                <a:cs typeface="Times New Roman" panose="02020603050405020304" pitchFamily="18" charset="0"/>
              </a:rPr>
              <a:t> In the wild, we have two types of “quasi-random variation” we can use:</a:t>
            </a:r>
          </a:p>
          <a:p>
            <a:pPr marL="731520" lvl="1" indent="-457200">
              <a:buFont typeface="+mj-lt"/>
              <a:buAutoNum type="arabicPeriod"/>
            </a:pPr>
            <a:r>
              <a:rPr lang="en-US" sz="2400" b="1" dirty="0">
                <a:cs typeface="Times New Roman" panose="02020603050405020304" pitchFamily="18" charset="0"/>
              </a:rPr>
              <a:t>Cross-sectional variation</a:t>
            </a:r>
            <a:r>
              <a:rPr lang="en-US" sz="2400" dirty="0">
                <a:cs typeface="Times New Roman" panose="02020603050405020304" pitchFamily="18" charset="0"/>
              </a:rPr>
              <a:t>: differences across observed units attributable to differences in their characteristics</a:t>
            </a:r>
          </a:p>
          <a:p>
            <a:pPr marL="731520" lvl="1" indent="-457200">
              <a:buFont typeface="+mj-lt"/>
              <a:buAutoNum type="arabicPeriod"/>
            </a:pPr>
            <a:r>
              <a:rPr lang="en-US" sz="2400" b="1" dirty="0">
                <a:cs typeface="Times New Roman" panose="02020603050405020304" pitchFamily="18" charset="0"/>
              </a:rPr>
              <a:t>Time variation</a:t>
            </a:r>
            <a:r>
              <a:rPr lang="en-US" sz="2400" dirty="0">
                <a:cs typeface="Times New Roman" panose="02020603050405020304" pitchFamily="18" charset="0"/>
              </a:rPr>
              <a:t>: how a particular event changed the trajectory </a:t>
            </a:r>
            <a:r>
              <a:rPr lang="en-US" sz="2400" i="1" dirty="0">
                <a:cs typeface="Times New Roman" panose="02020603050405020304" pitchFamily="18" charset="0"/>
              </a:rPr>
              <a:t>within a unit of observation</a:t>
            </a:r>
          </a:p>
          <a:p>
            <a:r>
              <a:rPr lang="en-US" sz="2400" dirty="0">
                <a:cs typeface="Times New Roman" panose="02020603050405020304" pitchFamily="18" charset="0"/>
              </a:rPr>
              <a:t>This requires a notion of </a:t>
            </a:r>
            <a:r>
              <a:rPr lang="en-US" sz="2400" b="1" dirty="0">
                <a:cs typeface="Times New Roman" panose="02020603050405020304" pitchFamily="18" charset="0"/>
              </a:rPr>
              <a:t>panel data</a:t>
            </a:r>
            <a:r>
              <a:rPr lang="en-US" sz="2400" dirty="0">
                <a:cs typeface="Times New Roman" panose="02020603050405020304" pitchFamily="18" charset="0"/>
              </a:rPr>
              <a:t> (repeated observations w/in a unit)</a:t>
            </a:r>
          </a:p>
          <a:p>
            <a:r>
              <a:rPr lang="en-US" sz="2400" b="1" dirty="0">
                <a:cs typeface="Times New Roman" panose="02020603050405020304" pitchFamily="18" charset="0"/>
              </a:rPr>
              <a:t>Difference-in-differences</a:t>
            </a:r>
            <a:r>
              <a:rPr lang="en-US" sz="2400" dirty="0">
                <a:cs typeface="Times New Roman" panose="02020603050405020304" pitchFamily="18" charset="0"/>
              </a:rPr>
              <a:t> is a method to exploit both types of variation simultaneously</a:t>
            </a:r>
          </a:p>
        </p:txBody>
      </p:sp>
    </p:spTree>
    <p:extLst>
      <p:ext uri="{BB962C8B-B14F-4D97-AF65-F5344CB8AC3E}">
        <p14:creationId xmlns:p14="http://schemas.microsoft.com/office/powerpoint/2010/main" val="167071783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1_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5946</TotalTime>
  <Words>3649</Words>
  <Application>Microsoft Office PowerPoint</Application>
  <PresentationFormat>Widescreen</PresentationFormat>
  <Paragraphs>482</Paragraphs>
  <Slides>73</Slides>
  <Notes>70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73</vt:i4>
      </vt:variant>
    </vt:vector>
  </HeadingPairs>
  <TitlesOfParts>
    <vt:vector size="82" baseType="lpstr">
      <vt:lpstr>Arial</vt:lpstr>
      <vt:lpstr>Calibri</vt:lpstr>
      <vt:lpstr>Cambria Math</vt:lpstr>
      <vt:lpstr>Symbol</vt:lpstr>
      <vt:lpstr>Times New Roman</vt:lpstr>
      <vt:lpstr>Wingdings</vt:lpstr>
      <vt:lpstr>Wingdings 2</vt:lpstr>
      <vt:lpstr>View</vt:lpstr>
      <vt:lpstr>1_View</vt:lpstr>
      <vt:lpstr>Intermediate Statistics</vt:lpstr>
      <vt:lpstr>PowerPoint Presentation</vt:lpstr>
      <vt:lpstr>Case Study: Dummy Variable Trap</vt:lpstr>
      <vt:lpstr>Case Study: Dummy Variable Trap</vt:lpstr>
      <vt:lpstr>Case Study: Dummy Variable Trap</vt:lpstr>
      <vt:lpstr>Case Study: Dummy Variable Trap</vt:lpstr>
      <vt:lpstr>Differences-in-Differences</vt:lpstr>
      <vt:lpstr>This Time: Policy Evaluation Exploiting Time</vt:lpstr>
      <vt:lpstr>This Time: Policy Evaluation Exploiting Time</vt:lpstr>
      <vt:lpstr>This Time: Policy Evaluation Exploiting Time</vt:lpstr>
      <vt:lpstr>Policy Evaluation Exploiting Time</vt:lpstr>
      <vt:lpstr>Policy Evaluation Exploiting Time</vt:lpstr>
      <vt:lpstr>The Strategy Behind Difference-in-Differences (DID)</vt:lpstr>
      <vt:lpstr>The Strategy Behind Difference-in-Differences (DID)</vt:lpstr>
      <vt:lpstr>The Strategy Behind Difference-in-Differences (DID)</vt:lpstr>
      <vt:lpstr>DID in Graph Form</vt:lpstr>
      <vt:lpstr>Working Example: Same-Sex Marriage Legalization</vt:lpstr>
      <vt:lpstr>Working Example: Same-Sex Marriage Legalization</vt:lpstr>
      <vt:lpstr>Working Example: Same-Sex Marriage Legalization</vt:lpstr>
      <vt:lpstr>Working Example: Same-Sex Marriage Legalization</vt:lpstr>
      <vt:lpstr>Working Example: Same-Sex Marriage Legalization</vt:lpstr>
      <vt:lpstr>Working Example: Same-Sex Marriage Legalization</vt:lpstr>
      <vt:lpstr>2×2 DID Example</vt:lpstr>
      <vt:lpstr>Authors^′ Estimation:</vt:lpstr>
      <vt:lpstr>Authors^′ Estimation:</vt:lpstr>
      <vt:lpstr>Assumptions Needed for DID</vt:lpstr>
      <vt:lpstr>Results</vt:lpstr>
      <vt:lpstr>Results</vt:lpstr>
      <vt:lpstr>Results: Dynamic Effects</vt:lpstr>
      <vt:lpstr>Results: Dynamic Effects</vt:lpstr>
      <vt:lpstr>Results: Dynamic Effects</vt:lpstr>
      <vt:lpstr>Results: Dynamic Effects</vt:lpstr>
      <vt:lpstr>What happens if we don’t have parallel trends?</vt:lpstr>
      <vt:lpstr>What happens if we don’t have parallel trends?</vt:lpstr>
      <vt:lpstr>Suggestive Evidence for Parallel Trends</vt:lpstr>
      <vt:lpstr>Robustness/Mechanisms</vt:lpstr>
      <vt:lpstr>Robustness/Mechanisms</vt:lpstr>
      <vt:lpstr>DID: Best Practices</vt:lpstr>
      <vt:lpstr>Interpretation and Limitations of Analysis </vt:lpstr>
      <vt:lpstr>Instrumental Variables</vt:lpstr>
      <vt:lpstr>Open Backdoors: Matching Approaches</vt:lpstr>
      <vt:lpstr>Causal Inference: From Back Doors to Front</vt:lpstr>
      <vt:lpstr>Open up the (Right) Gates!</vt:lpstr>
      <vt:lpstr>Example: Waiting Times and Transplantation Outcomes</vt:lpstr>
      <vt:lpstr>Example: Waiting Times and Transplantation Outcomes</vt:lpstr>
      <vt:lpstr>Exogeneity + Endogeneity</vt:lpstr>
      <vt:lpstr>Exogeneity + Endogeneity</vt:lpstr>
      <vt:lpstr>Endogeneity</vt:lpstr>
      <vt:lpstr>Causal Inference: From Back Doors to Front</vt:lpstr>
      <vt:lpstr>Causal Inference: From Back Doors to Front</vt:lpstr>
      <vt:lpstr>Exploiting  Quasi-Random Variation</vt:lpstr>
      <vt:lpstr>Instrumenting for an Endogenous Variable</vt:lpstr>
      <vt:lpstr>Instrumenting for an Endogenous Variable</vt:lpstr>
      <vt:lpstr>Instrumental Variables</vt:lpstr>
      <vt:lpstr>PowerPoint Presentation</vt:lpstr>
      <vt:lpstr>PowerPoint Presentation</vt:lpstr>
      <vt:lpstr>Instrumental Variables: Example</vt:lpstr>
      <vt:lpstr>Instrumental Variables: Example</vt:lpstr>
      <vt:lpstr>Other Popular IVs</vt:lpstr>
      <vt:lpstr>Using IVs in Regression</vt:lpstr>
      <vt:lpstr>Using an IV: Testing Assumptions </vt:lpstr>
      <vt:lpstr>Using an IV: Testing Assumptions </vt:lpstr>
      <vt:lpstr>Using an IV: Testing Assumptions </vt:lpstr>
      <vt:lpstr>Using an IV: Testing Assumptions </vt:lpstr>
      <vt:lpstr>Using IVs to back out treatment effects</vt:lpstr>
      <vt:lpstr>Using an IV: How do I interpret an IV?</vt:lpstr>
      <vt:lpstr>Results</vt:lpstr>
      <vt:lpstr>Results</vt:lpstr>
      <vt:lpstr>Using an IV: How do I interpret an IV?</vt:lpstr>
      <vt:lpstr>Using an IV: How do I interpret an IV?</vt:lpstr>
      <vt:lpstr>Using an IV: How do I interpret an IV?</vt:lpstr>
      <vt:lpstr>Using an IV: How do I interpret an IV?</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560</cp:revision>
  <dcterms:created xsi:type="dcterms:W3CDTF">2011-01-10T00:42:42Z</dcterms:created>
  <dcterms:modified xsi:type="dcterms:W3CDTF">2024-03-28T15:32:50Z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